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20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Συστάσεις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Sheet1!$A$2:$A$13</c:f>
              <c:numCache>
                <c:formatCode>[$-408]mmm\-yy;@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3192</c:v>
                </c:pt>
                <c:pt idx="1">
                  <c:v>3630</c:v>
                </c:pt>
                <c:pt idx="2">
                  <c:v>3873</c:v>
                </c:pt>
                <c:pt idx="3">
                  <c:v>3970</c:v>
                </c:pt>
                <c:pt idx="4">
                  <c:v>3415</c:v>
                </c:pt>
                <c:pt idx="5">
                  <c:v>3572</c:v>
                </c:pt>
                <c:pt idx="6">
                  <c:v>3191</c:v>
                </c:pt>
                <c:pt idx="7">
                  <c:v>1971</c:v>
                </c:pt>
                <c:pt idx="8">
                  <c:v>3312</c:v>
                </c:pt>
                <c:pt idx="9">
                  <c:v>3719</c:v>
                </c:pt>
                <c:pt idx="10">
                  <c:v>4201</c:v>
                </c:pt>
                <c:pt idx="11">
                  <c:v>2949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9B-461F-939E-89BAE8F67A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Διαγραφές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Sheet1!$A$2:$A$13</c:f>
              <c:numCache>
                <c:formatCode>[$-408]mmm\-yy;@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808</c:v>
                </c:pt>
                <c:pt idx="1">
                  <c:v>792</c:v>
                </c:pt>
                <c:pt idx="2">
                  <c:v>913</c:v>
                </c:pt>
                <c:pt idx="3">
                  <c:v>719</c:v>
                </c:pt>
                <c:pt idx="4">
                  <c:v>811</c:v>
                </c:pt>
                <c:pt idx="5">
                  <c:v>902</c:v>
                </c:pt>
                <c:pt idx="6">
                  <c:v>737</c:v>
                </c:pt>
                <c:pt idx="7">
                  <c:v>658</c:v>
                </c:pt>
                <c:pt idx="8">
                  <c:v>921</c:v>
                </c:pt>
                <c:pt idx="9">
                  <c:v>1061</c:v>
                </c:pt>
                <c:pt idx="10">
                  <c:v>1218</c:v>
                </c:pt>
                <c:pt idx="11">
                  <c:v>2161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9B-461F-939E-89BAE8F67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745024"/>
        <c:axId val="942742528"/>
      </c:lineChart>
      <c:dateAx>
        <c:axId val="942745024"/>
        <c:scaling>
          <c:orientation val="minMax"/>
        </c:scaling>
        <c:delete val="0"/>
        <c:axPos val="b"/>
        <c:numFmt formatCode="[$-408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42742528"/>
        <c:crosses val="autoZero"/>
        <c:auto val="1"/>
        <c:lblOffset val="100"/>
        <c:baseTimeUnit val="months"/>
      </c:dateAx>
      <c:valAx>
        <c:axId val="94274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4274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5555555555555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1-4F1C-BE42-F87F47C96ECF}"/>
                </c:ext>
              </c:extLst>
            </c:dLbl>
            <c:dLbl>
              <c:idx val="1"/>
              <c:layout>
                <c:manualLayout>
                  <c:x val="-2.5569207179287015E-17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1-4F1C-BE42-F87F47C96ECF}"/>
                </c:ext>
              </c:extLst>
            </c:dLbl>
            <c:dLbl>
              <c:idx val="2"/>
              <c:layout>
                <c:manualLayout>
                  <c:x val="8.368200836820083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1-4F1C-BE42-F87F47C96ECF}"/>
                </c:ext>
              </c:extLst>
            </c:dLbl>
            <c:dLbl>
              <c:idx val="3"/>
              <c:layout>
                <c:manualLayout>
                  <c:x val="8.3682008368200327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C1-4F1C-BE42-F87F47C96ECF}"/>
                </c:ext>
              </c:extLst>
            </c:dLbl>
            <c:dLbl>
              <c:idx val="4"/>
              <c:layout>
                <c:manualLayout>
                  <c:x val="-2.5104602510460251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C1-4F1C-BE42-F87F47C96ECF}"/>
                </c:ext>
              </c:extLst>
            </c:dLbl>
            <c:dLbl>
              <c:idx val="5"/>
              <c:layout>
                <c:manualLayout>
                  <c:x val="-4.7419804741980577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C1-4F1C-BE42-F87F47C96ECF}"/>
                </c:ext>
              </c:extLst>
            </c:dLbl>
            <c:dLbl>
              <c:idx val="8"/>
              <c:layout>
                <c:manualLayout>
                  <c:x val="5.5788005578799532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C1-4F1C-BE42-F87F47C96ECF}"/>
                </c:ext>
              </c:extLst>
            </c:dLbl>
            <c:dLbl>
              <c:idx val="9"/>
              <c:layout>
                <c:manualLayout>
                  <c:x val="-0.10878661087866109"/>
                  <c:y val="-0.115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C1-4F1C-BE42-F87F47C96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14053</c:v>
                </c:pt>
                <c:pt idx="1">
                  <c:v>15498</c:v>
                </c:pt>
                <c:pt idx="2">
                  <c:v>17040</c:v>
                </c:pt>
                <c:pt idx="3">
                  <c:v>14073</c:v>
                </c:pt>
                <c:pt idx="4">
                  <c:v>12451</c:v>
                </c:pt>
                <c:pt idx="5">
                  <c:v>15300</c:v>
                </c:pt>
                <c:pt idx="6">
                  <c:v>17534</c:v>
                </c:pt>
                <c:pt idx="7">
                  <c:v>11597</c:v>
                </c:pt>
                <c:pt idx="8">
                  <c:v>23192</c:v>
                </c:pt>
                <c:pt idx="9">
                  <c:v>26723</c:v>
                </c:pt>
                <c:pt idx="10">
                  <c:v>52937</c:v>
                </c:pt>
                <c:pt idx="11">
                  <c:v>26932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3C1-4F1C-BE42-F87F47C96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232960"/>
        <c:axId val="1031233792"/>
      </c:lineChart>
      <c:catAx>
        <c:axId val="10312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1233792"/>
        <c:crosses val="autoZero"/>
        <c:auto val="1"/>
        <c:lblAlgn val="ctr"/>
        <c:lblOffset val="100"/>
        <c:noMultiLvlLbl val="0"/>
      </c:catAx>
      <c:valAx>
        <c:axId val="10312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12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02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9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6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1" y="2701131"/>
            <a:ext cx="3546675" cy="28281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80" y="1728000"/>
            <a:ext cx="3554451" cy="735800"/>
          </a:xfrm>
          <a:noFill/>
        </p:spPr>
        <p:txBody>
          <a:bodyPr anchor="t"/>
          <a:lstStyle>
            <a:lvl1pPr marL="0" indent="0" algn="l">
              <a:buNone/>
              <a:defRPr sz="405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3" y="1722439"/>
            <a:ext cx="3538517" cy="735749"/>
          </a:xfrm>
        </p:spPr>
        <p:txBody>
          <a:bodyPr anchor="t"/>
          <a:lstStyle>
            <a:lvl1pPr marL="0" indent="0">
              <a:buNone/>
              <a:defRPr sz="405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6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825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825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67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89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42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15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96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59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2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1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1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F407C-5322-4B8C-9B3E-1AED9FB11122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BDF7-EB01-4006-B964-FC73689235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5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-consulting.uhc.gr/" TargetMode="Externa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e-consulting.uhc.gr/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Εικόνα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5" y="1607479"/>
            <a:ext cx="4291914" cy="34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983350" y="1484784"/>
            <a:ext cx="7857066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342900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400" u="sng" dirty="0">
                <a:solidFill>
                  <a:srgbClr val="0070C0"/>
                </a:solidFill>
                <a:latin typeface="+mn-lt"/>
              </a:rPr>
              <a:t>Ψηφιακή υπογραφή νέας γενιάς</a:t>
            </a:r>
            <a:r>
              <a:rPr lang="en-US" sz="2400" u="sng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361950" algn="just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l-GR" sz="2000" dirty="0">
                <a:solidFill>
                  <a:srgbClr val="0070C0"/>
                </a:solidFill>
                <a:latin typeface="+mn-lt"/>
              </a:rPr>
              <a:t>άυλη - απομακρυσμένη)</a:t>
            </a:r>
          </a:p>
          <a:p>
            <a:pPr algn="just">
              <a:lnSpc>
                <a:spcPct val="100000"/>
              </a:lnSpc>
            </a:pPr>
            <a:endParaRPr lang="el-GR" sz="800" u="sng" dirty="0">
              <a:solidFill>
                <a:srgbClr val="0070C0"/>
              </a:solidFill>
              <a:latin typeface="+mn-lt"/>
            </a:endParaRPr>
          </a:p>
          <a:p>
            <a:pPr marL="342900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400" u="sng" dirty="0">
                <a:solidFill>
                  <a:srgbClr val="0070C0"/>
                </a:solidFill>
                <a:latin typeface="+mn-lt"/>
              </a:rPr>
              <a:t>Υπηρεσία εύρεσης επενδυτικών προγραμμάτων</a:t>
            </a:r>
            <a:r>
              <a:rPr lang="en-US" sz="2400" u="sng" dirty="0">
                <a:solidFill>
                  <a:srgbClr val="0070C0"/>
                </a:solidFill>
                <a:latin typeface="+mn-lt"/>
              </a:rPr>
              <a:t> </a:t>
            </a:r>
            <a:endParaRPr lang="el-GR" sz="2400" u="sng" dirty="0">
              <a:solidFill>
                <a:srgbClr val="0070C0"/>
              </a:solidFill>
              <a:latin typeface="+mn-lt"/>
            </a:endParaRPr>
          </a:p>
          <a:p>
            <a:pPr marL="361950" algn="just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(investment tools)</a:t>
            </a:r>
          </a:p>
          <a:p>
            <a:pPr marL="85725" algn="just">
              <a:lnSpc>
                <a:spcPct val="100000"/>
              </a:lnSpc>
            </a:pPr>
            <a:r>
              <a:rPr lang="el-GR" sz="1800" dirty="0">
                <a:solidFill>
                  <a:srgbClr val="0070C0"/>
                </a:solidFill>
                <a:latin typeface="+mn-lt"/>
              </a:rPr>
              <a:t>Δημιουργία διαδικτυακού εργαλείου (πλατφόρμας) εύρεσης επενδυτικών προγραμμάτων για την έγκυρη και έγκαιρη ενημέρωση των ενδιαφερομένων επιχειρήσεων σχετικά με τα διαθέσιμα χρηματοδοτικά μέσα.</a:t>
            </a:r>
          </a:p>
          <a:p>
            <a:pPr algn="just">
              <a:lnSpc>
                <a:spcPct val="100000"/>
              </a:lnSpc>
            </a:pPr>
            <a:endParaRPr lang="el-GR" sz="800" dirty="0">
              <a:solidFill>
                <a:srgbClr val="0070C0"/>
              </a:solidFill>
              <a:latin typeface="+mn-lt"/>
            </a:endParaRPr>
          </a:p>
          <a:p>
            <a:pPr marL="342900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400" u="sng" dirty="0">
                <a:solidFill>
                  <a:srgbClr val="0070C0"/>
                </a:solidFill>
                <a:latin typeface="+mn-lt"/>
              </a:rPr>
              <a:t>Υπηρεσία ηλεκτρονικής </a:t>
            </a:r>
            <a:r>
              <a:rPr lang="el-GR" sz="2000" u="sng" dirty="0">
                <a:solidFill>
                  <a:srgbClr val="0070C0"/>
                </a:solidFill>
                <a:latin typeface="+mn-lt"/>
              </a:rPr>
              <a:t>(εξ αποστάσεως) </a:t>
            </a:r>
            <a:r>
              <a:rPr lang="el-GR" sz="2400" u="sng" dirty="0">
                <a:solidFill>
                  <a:srgbClr val="0070C0"/>
                </a:solidFill>
                <a:latin typeface="+mn-lt"/>
              </a:rPr>
              <a:t>εκπαίδευσης</a:t>
            </a:r>
            <a:endParaRPr lang="en-US" sz="2400" u="sng" dirty="0">
              <a:solidFill>
                <a:srgbClr val="0070C0"/>
              </a:solidFill>
              <a:latin typeface="+mn-lt"/>
            </a:endParaRPr>
          </a:p>
          <a:p>
            <a:pPr marL="361950" lvl="1" algn="just">
              <a:spcBef>
                <a:spcPct val="0"/>
              </a:spcBef>
            </a:pPr>
            <a:r>
              <a:rPr lang="en-US" sz="2000" b="1" dirty="0">
                <a:solidFill>
                  <a:srgbClr val="0070C0"/>
                </a:solidFill>
              </a:rPr>
              <a:t>(e-learning)</a:t>
            </a:r>
          </a:p>
          <a:p>
            <a:pPr marL="85725" lvl="1" algn="just">
              <a:spcBef>
                <a:spcPct val="0"/>
              </a:spcBef>
            </a:pPr>
            <a:r>
              <a:rPr lang="el-GR" b="1" dirty="0">
                <a:solidFill>
                  <a:srgbClr val="0070C0"/>
                </a:solidFill>
                <a:ea typeface="Roboto Thin" charset="0"/>
                <a:cs typeface="Roboto Thin" charset="0"/>
              </a:rPr>
              <a:t>Δημιουργία διαδικτυακού εργαλείου (πλατφόρμας) εξ αποστάσεως εκπαίδευσης που ενσωματώνει σύγχρονες και καινοτόμες μεθόδους, εξασφαλίζοντας την υποστήριξη της ομαλής και απρόσκοπτης λειτουργίας της κάθε επιχείρησης.</a:t>
            </a:r>
          </a:p>
          <a:p>
            <a:pPr marL="0" lvl="1">
              <a:spcBef>
                <a:spcPct val="0"/>
              </a:spcBef>
            </a:pPr>
            <a:endParaRPr lang="en-US" sz="800" b="1" dirty="0">
              <a:solidFill>
                <a:srgbClr val="0070C0"/>
              </a:solidFill>
              <a:ea typeface="Roboto Thin" charset="0"/>
              <a:cs typeface="Roboto Thi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16632"/>
            <a:ext cx="8208912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924" y="6221337"/>
            <a:ext cx="7930509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1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1988840"/>
            <a:ext cx="7886700" cy="3528392"/>
          </a:xfrm>
        </p:spPr>
        <p:txBody>
          <a:bodyPr>
            <a:normAutofit fontScale="85000" lnSpcReduction="20000"/>
          </a:bodyPr>
          <a:lstStyle/>
          <a:p>
            <a:pPr marL="342900" indent="-257175" algn="just">
              <a:lnSpc>
                <a:spcPct val="110000"/>
              </a:lnSpc>
            </a:pPr>
            <a:r>
              <a:rPr lang="el-GR" b="1" u="sng" dirty="0">
                <a:solidFill>
                  <a:srgbClr val="0070C0"/>
                </a:solidFill>
              </a:rPr>
              <a:t>Πλατφόρμα Επιχειρηματικής </a:t>
            </a:r>
            <a:r>
              <a:rPr lang="el-GR" b="1" u="sng" dirty="0" err="1">
                <a:solidFill>
                  <a:srgbClr val="0070C0"/>
                </a:solidFill>
              </a:rPr>
              <a:t>Διαδικτύωσης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</a:p>
          <a:p>
            <a:pPr marL="361950" indent="0" algn="just">
              <a:lnSpc>
                <a:spcPct val="110000"/>
              </a:lnSpc>
              <a:buNone/>
            </a:pPr>
            <a:r>
              <a:rPr lang="el-GR" sz="2400" b="1" dirty="0">
                <a:solidFill>
                  <a:srgbClr val="0070C0"/>
                </a:solidFill>
              </a:rPr>
              <a:t>(</a:t>
            </a:r>
            <a:r>
              <a:rPr lang="en-GB" sz="2400" b="1" dirty="0">
                <a:solidFill>
                  <a:srgbClr val="0070C0"/>
                </a:solidFill>
              </a:rPr>
              <a:t>business platform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85725" indent="0" algn="just">
              <a:lnSpc>
                <a:spcPct val="110000"/>
              </a:lnSpc>
              <a:buNone/>
            </a:pPr>
            <a:r>
              <a:rPr lang="el-GR" sz="2400" b="1" dirty="0">
                <a:solidFill>
                  <a:srgbClr val="0070C0"/>
                </a:solidFill>
              </a:rPr>
              <a:t>Δημιουργία διαδικτυακού εργαλείου (πλατφόρμας) για την επικοινωνία - επαφή των επιχειρήσεων-μελών των Επιμελητηρίων.</a:t>
            </a:r>
            <a:endParaRPr lang="en-US" sz="2400" b="1" dirty="0">
              <a:solidFill>
                <a:srgbClr val="0070C0"/>
              </a:solidFill>
            </a:endParaRPr>
          </a:p>
          <a:p>
            <a:pPr marL="85725" indent="0" algn="just">
              <a:lnSpc>
                <a:spcPct val="110000"/>
              </a:lnSpc>
              <a:buNone/>
            </a:pPr>
            <a:endParaRPr lang="el-GR" sz="800" b="1" dirty="0">
              <a:solidFill>
                <a:srgbClr val="0070C0"/>
              </a:solidFill>
            </a:endParaRPr>
          </a:p>
          <a:p>
            <a:pPr marL="342900" indent="-257175" algn="just">
              <a:lnSpc>
                <a:spcPct val="110000"/>
              </a:lnSpc>
            </a:pPr>
            <a:r>
              <a:rPr lang="el-GR" b="1" u="sng" dirty="0">
                <a:solidFill>
                  <a:srgbClr val="0070C0"/>
                </a:solidFill>
              </a:rPr>
              <a:t>Πλατφόρμα Συμβουλευτικής Καθοδήγησης</a:t>
            </a:r>
            <a:endParaRPr lang="en-US" b="1" u="sng" dirty="0">
              <a:solidFill>
                <a:srgbClr val="0070C0"/>
              </a:solidFill>
            </a:endParaRPr>
          </a:p>
          <a:p>
            <a:pPr marL="85725" indent="0" algn="just">
              <a:lnSpc>
                <a:spcPct val="110000"/>
              </a:lnSpc>
              <a:buNone/>
            </a:pPr>
            <a:r>
              <a:rPr lang="el-GR" sz="2400" b="1" dirty="0">
                <a:solidFill>
                  <a:srgbClr val="0070C0"/>
                </a:solidFill>
              </a:rPr>
              <a:t>(</a:t>
            </a:r>
            <a:r>
              <a:rPr lang="en-US" sz="2400" b="1" dirty="0">
                <a:solidFill>
                  <a:srgbClr val="0070C0"/>
                </a:solidFill>
              </a:rPr>
              <a:t>e-consulting: Business Plan &amp;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Marketing Plan)</a:t>
            </a:r>
            <a:endParaRPr lang="el-GR" sz="2400" b="1" dirty="0">
              <a:solidFill>
                <a:srgbClr val="0070C0"/>
              </a:solidFill>
            </a:endParaRPr>
          </a:p>
          <a:p>
            <a:pPr marL="85725" indent="0" algn="just">
              <a:lnSpc>
                <a:spcPct val="110000"/>
              </a:lnSpc>
              <a:buNone/>
            </a:pPr>
            <a:r>
              <a:rPr lang="el-GR" sz="2400" b="1" dirty="0">
                <a:solidFill>
                  <a:srgbClr val="0070C0"/>
                </a:solidFill>
              </a:rPr>
              <a:t>Δημιουργία ολοκληρωμένου πληροφοριακού συστήματος παροχής </a:t>
            </a:r>
            <a:r>
              <a:rPr lang="el-GR" sz="2400" b="1" dirty="0" err="1">
                <a:solidFill>
                  <a:srgbClr val="0070C0"/>
                </a:solidFill>
              </a:rPr>
              <a:t>διαδραστικών</a:t>
            </a:r>
            <a:r>
              <a:rPr lang="el-GR" sz="2400" b="1" dirty="0">
                <a:solidFill>
                  <a:srgbClr val="0070C0"/>
                </a:solidFill>
              </a:rPr>
              <a:t> υπηρεσιών συμβουλευτικής καθοδήγησης προς τις επιχειρήσεις.</a:t>
            </a:r>
            <a:endParaRPr lang="en-US" sz="2400" b="1" dirty="0">
              <a:solidFill>
                <a:srgbClr val="0070C0"/>
              </a:solidFill>
              <a:ea typeface="Roboto Light" charset="0"/>
              <a:cs typeface="Roboto Light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548680"/>
            <a:ext cx="8434557" cy="115212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923" y="6221337"/>
            <a:ext cx="8156154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1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1133178"/>
            <a:ext cx="8229600" cy="855663"/>
          </a:xfrm>
        </p:spPr>
        <p:txBody>
          <a:bodyPr/>
          <a:lstStyle/>
          <a:p>
            <a:pPr algn="ctr"/>
            <a:r>
              <a:rPr lang="el-GR" sz="2400" b="1" dirty="0">
                <a:solidFill>
                  <a:srgbClr val="0070C0"/>
                </a:solidFill>
                <a:latin typeface="+mn-lt"/>
              </a:rPr>
              <a:t>Τι είναι ψηφιακή υπογραφή;</a:t>
            </a:r>
            <a:endParaRPr lang="el-GR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902381" y="2060848"/>
            <a:ext cx="8145823" cy="3600450"/>
          </a:xfrm>
        </p:spPr>
        <p:txBody>
          <a:bodyPr>
            <a:normAutofit fontScale="92500" lnSpcReduction="20000"/>
          </a:bodyPr>
          <a:lstStyle/>
          <a:p>
            <a:pPr marL="525463" indent="-342900" algn="just">
              <a:buFont typeface="Wingdings" pitchFamily="2" charset="2"/>
              <a:buChar char="Ø"/>
            </a:pPr>
            <a:r>
              <a:rPr lang="el-GR" sz="2200" b="1" dirty="0"/>
              <a:t>Η ψηφιακή υπογραφή εξασφαλίζει την εγκυρότητα ενός ηλεκτρονικού εγγράφου, δηλαδή  προστατεύει την </a:t>
            </a:r>
            <a:r>
              <a:rPr lang="el-GR" sz="2400" b="1" u="sng" dirty="0"/>
              <a:t>αυθεντικότητα</a:t>
            </a:r>
            <a:r>
              <a:rPr lang="el-GR" sz="2200" b="1" dirty="0"/>
              <a:t> και την </a:t>
            </a:r>
            <a:r>
              <a:rPr lang="el-GR" sz="2400" b="1" u="sng" dirty="0"/>
              <a:t>ακεραιότητά</a:t>
            </a:r>
            <a:r>
              <a:rPr lang="el-GR" sz="2200" b="1" dirty="0"/>
              <a:t> του. </a:t>
            </a:r>
          </a:p>
          <a:p>
            <a:pPr marL="544513" indent="0" algn="just">
              <a:buNone/>
            </a:pPr>
            <a:r>
              <a:rPr lang="el-GR" sz="2200" b="1" dirty="0"/>
              <a:t>Επίσης, σε συνδυασμό με τη χρονοσήμανση εξασφαλίζει επιπλέον τη μη αποποίηση ευθύνης του υπογράφοντα.</a:t>
            </a:r>
            <a:endParaRPr lang="en-US" sz="2200" b="1" dirty="0"/>
          </a:p>
          <a:p>
            <a:pPr marL="354013" algn="just">
              <a:buFont typeface="Wingdings" pitchFamily="2" charset="2"/>
              <a:buChar char="Ø"/>
            </a:pPr>
            <a:endParaRPr lang="en-US" sz="1500" b="1" dirty="0"/>
          </a:p>
          <a:p>
            <a:pPr marL="525463" indent="-342900" algn="just">
              <a:buFont typeface="Wingdings" pitchFamily="2" charset="2"/>
              <a:buChar char="Ø"/>
            </a:pPr>
            <a:r>
              <a:rPr lang="el-GR" sz="2200" b="1" dirty="0"/>
              <a:t>Η ψηφιακή υπογραφή επιτρέπει στον παραλήπτη ενός εγγράφου να επαληθεύσει την ταυτότητα του υπογράφοντος (αυθεντικοποίηση) και να διασφαλίσει ότι το περιεχόμενό του δεν έχει παραποιηθεί (ακεραιότητα). </a:t>
            </a:r>
          </a:p>
          <a:p>
            <a:pPr marL="544513" indent="0" algn="just">
              <a:buNone/>
            </a:pPr>
            <a:r>
              <a:rPr lang="el-GR" sz="2200" b="1" dirty="0"/>
              <a:t>Οποιαδήποτε αλλαγή στο ηλεκτρονικό έγγραφο μετά την υπογραφή, την ακυρώνει, προστατεύοντάς το από αλλοίωση ή και πλαστογραφία.</a:t>
            </a:r>
          </a:p>
          <a:p>
            <a:pPr marL="525463" indent="-342900" algn="just">
              <a:buFont typeface="Wingdings" pitchFamily="2" charset="2"/>
              <a:buChar char="Ø"/>
            </a:pPr>
            <a:endParaRPr lang="el-GR" altLang="el-GR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92" y="6093297"/>
            <a:ext cx="8156154" cy="60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2" y="33762"/>
            <a:ext cx="8297307" cy="1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249847"/>
            <a:ext cx="8229600" cy="8556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2400" b="1" dirty="0">
                <a:solidFill>
                  <a:srgbClr val="0070C0"/>
                </a:solidFill>
                <a:latin typeface="+mn-lt"/>
              </a:rPr>
              <a:t>Πλεονεκτήματα της ψηφιακής υπογραφής νέας γενιάς</a:t>
            </a:r>
            <a:endParaRPr lang="el-GR" altLang="el-GR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1967596" y="2060848"/>
            <a:ext cx="8160853" cy="4669978"/>
          </a:xfrm>
        </p:spPr>
        <p:txBody>
          <a:bodyPr/>
          <a:lstStyle/>
          <a:p>
            <a:pPr algn="just"/>
            <a:endParaRPr lang="el-GR" sz="1800" b="1" dirty="0"/>
          </a:p>
          <a:p>
            <a:pPr algn="just"/>
            <a:r>
              <a:rPr lang="el-GR" sz="1800" b="1" dirty="0"/>
              <a:t>Η ΚΕΕ υλοποιεί ειδική διαδικτυακή εφαρμογή για τη διαχείριση έκδοσης των ψηφιακών υπογραφών.</a:t>
            </a:r>
          </a:p>
          <a:p>
            <a:pPr algn="just"/>
            <a:r>
              <a:rPr lang="el-GR" sz="1800" b="1" dirty="0"/>
              <a:t>Ο κάτοχος ψηφιακής υπογραφής νέας γενιάς μπορεί να υπογράψει ηλεκτρονικά ένα ψηφιακό έγγραφο από οποιονδήποτε Η/Υ, που πρέπει να</a:t>
            </a:r>
            <a:r>
              <a:rPr lang="en-US" sz="1800" b="1" dirty="0"/>
              <a:t> </a:t>
            </a:r>
            <a:r>
              <a:rPr lang="el-GR" sz="1800" b="1" dirty="0"/>
              <a:t>έχει </a:t>
            </a:r>
            <a:r>
              <a:rPr lang="el-GR" sz="1800" b="1" u="sng" dirty="0"/>
              <a:t>μόνο διαδικτυακή πρόσβαση</a:t>
            </a:r>
            <a:r>
              <a:rPr lang="el-GR" sz="1800" b="1" dirty="0"/>
              <a:t>, χωρίς να απαιτείται η εγκατάσταση κάποιου ειδικού λογισμικού.</a:t>
            </a:r>
          </a:p>
          <a:p>
            <a:pPr algn="just"/>
            <a:r>
              <a:rPr lang="el-GR" sz="1800" b="1" dirty="0"/>
              <a:t>Για το </a:t>
            </a:r>
            <a:r>
              <a:rPr lang="el-GR" sz="1800" b="1" u="sng" dirty="0"/>
              <a:t>One Time Password</a:t>
            </a:r>
            <a:r>
              <a:rPr lang="el-GR" sz="1800" b="1" dirty="0"/>
              <a:t> (κωδικός μιας χρήσης), ο κάτοχος δεν χρειάζεται να χρησιμοποιήσει κάποιο usb stick, αλλά το σύστημα αποστέλλει αυτόματα στο κινητό του τηλέφωνο, τον απαραίτητο κωδικό. </a:t>
            </a:r>
          </a:p>
          <a:p>
            <a:pPr algn="just"/>
            <a:r>
              <a:rPr lang="el-GR" sz="1800" b="1" u="sng" dirty="0"/>
              <a:t>Ευκολία</a:t>
            </a:r>
            <a:r>
              <a:rPr lang="el-GR" sz="1800" b="1" dirty="0"/>
              <a:t> αναπλήρωσης σε περίπτωση απώλειας (του κωδικού αυτού).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89" y="34708"/>
            <a:ext cx="8297307" cy="1215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23" y="6149546"/>
            <a:ext cx="8156154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6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28149" y="1628800"/>
            <a:ext cx="7818675" cy="4536504"/>
          </a:xfrm>
        </p:spPr>
        <p:txBody>
          <a:bodyPr>
            <a:normAutofit fontScale="85000" lnSpcReduction="20000"/>
          </a:bodyPr>
          <a:lstStyle/>
          <a:p>
            <a:r>
              <a:rPr lang="el-GR" sz="2600" b="1" dirty="0">
                <a:solidFill>
                  <a:schemeClr val="accent1">
                    <a:lumMod val="75000"/>
                  </a:schemeClr>
                </a:solidFill>
              </a:rPr>
              <a:t>Υπηρεσία εύρεσης επενδυτικών προγραμμάτων</a:t>
            </a:r>
          </a:p>
          <a:p>
            <a:r>
              <a:rPr lang="el-GR" dirty="0">
                <a:solidFill>
                  <a:srgbClr val="0070C0"/>
                </a:solidFill>
              </a:rPr>
              <a:t>(</a:t>
            </a:r>
            <a:r>
              <a:rPr lang="en-US" u="sng" dirty="0">
                <a:solidFill>
                  <a:srgbClr val="0070C0"/>
                </a:solidFill>
              </a:rPr>
              <a:t>http</a:t>
            </a:r>
            <a:r>
              <a:rPr lang="el-GR" u="sng" dirty="0">
                <a:solidFill>
                  <a:srgbClr val="0070C0"/>
                </a:solidFill>
              </a:rPr>
              <a:t>://</a:t>
            </a:r>
            <a:r>
              <a:rPr lang="en-US" u="sng" dirty="0" err="1">
                <a:solidFill>
                  <a:srgbClr val="0070C0"/>
                </a:solidFill>
              </a:rPr>
              <a:t>investmenttools</a:t>
            </a:r>
            <a:r>
              <a:rPr lang="el-GR" u="sng" dirty="0">
                <a:solidFill>
                  <a:srgbClr val="0070C0"/>
                </a:solidFill>
              </a:rPr>
              <a:t>.</a:t>
            </a:r>
            <a:r>
              <a:rPr lang="en-US" u="sng" dirty="0" err="1">
                <a:solidFill>
                  <a:srgbClr val="0070C0"/>
                </a:solidFill>
              </a:rPr>
              <a:t>uhc</a:t>
            </a:r>
            <a:r>
              <a:rPr lang="el-GR" u="sng" dirty="0">
                <a:solidFill>
                  <a:srgbClr val="0070C0"/>
                </a:solidFill>
              </a:rPr>
              <a:t>.</a:t>
            </a:r>
            <a:r>
              <a:rPr lang="en-US" u="sng" dirty="0" err="1">
                <a:solidFill>
                  <a:srgbClr val="0070C0"/>
                </a:solidFill>
              </a:rPr>
              <a:t>gr</a:t>
            </a:r>
            <a:r>
              <a:rPr lang="en-US" u="sng" dirty="0">
                <a:solidFill>
                  <a:srgbClr val="0070C0"/>
                </a:solidFill>
              </a:rPr>
              <a:t>)</a:t>
            </a:r>
            <a:endParaRPr lang="el-GR" sz="2600" b="1" dirty="0">
              <a:solidFill>
                <a:srgbClr val="0070C0"/>
              </a:solidFill>
            </a:endParaRPr>
          </a:p>
          <a:p>
            <a:pPr algn="l"/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100" b="1" dirty="0"/>
              <a:t>Έξυπνο σύστημα ταυτοποίησης του προφίλ της επιχείρησης και της επιθυμητής από αυτή επένδυσης με τα διαθέσιμα προγράμματα.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100" b="1" dirty="0"/>
              <a:t>Διαδραστικές υπηρεσίες για την αξιοποίηση των επενδυτικών προγραμμάτων από τις ελληνικές επιχειρήσεις</a:t>
            </a:r>
            <a:r>
              <a:rPr lang="en-US" sz="2100" b="1" dirty="0"/>
              <a:t>.</a:t>
            </a:r>
            <a:endParaRPr lang="el-GR" sz="21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100" b="1" dirty="0"/>
              <a:t>Διαλειτουργικότητα με το σύστημα του ΓΕΜΗ για την αυτόματη ενημέρωση του προφίλ της επιχείρησης με τα υπάρχοντα σε αυτό δεδομένα.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100" b="1" dirty="0"/>
              <a:t>Άμεση τροφοδότηση της πλατφόρμας</a:t>
            </a:r>
            <a:r>
              <a:rPr lang="en-US" sz="2100" b="1" dirty="0"/>
              <a:t>, </a:t>
            </a:r>
            <a:r>
              <a:rPr lang="el-GR" sz="2100" b="1" dirty="0"/>
              <a:t>με όλα τα νέα προγράμματα απασχόλησης και επενδύσεων, καθώς και για τις προϋποθέσεις ένταξης σ’ αυτά</a:t>
            </a:r>
            <a:r>
              <a:rPr lang="en-US" sz="2100" b="1" dirty="0"/>
              <a:t>.</a:t>
            </a:r>
            <a:endParaRPr lang="el-GR" sz="21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100" b="1" dirty="0"/>
              <a:t>Σε περίπτωση νέας ανάρτησης επενδυτικού προγράμματος το σύστημα αυτόματα αναζητεί, ταυτοποιεί και στη συνέχεια ενημερώνει την ενδιαφερόμενη επιχείρηση.</a:t>
            </a:r>
            <a:r>
              <a:rPr lang="en-US" sz="2100" b="1" dirty="0"/>
              <a:t> </a:t>
            </a:r>
            <a:endParaRPr lang="el-GR" sz="2100" b="1" dirty="0"/>
          </a:p>
          <a:p>
            <a:pPr algn="l"/>
            <a:endParaRPr lang="el-GR" sz="2000" b="1" dirty="0"/>
          </a:p>
          <a:p>
            <a:r>
              <a:rPr lang="el-GR" sz="2200" b="1" u="sng" dirty="0">
                <a:solidFill>
                  <a:srgbClr val="FF0000"/>
                </a:solidFill>
              </a:rPr>
              <a:t>Εξειδικευμένη πληροφόρηση προς τις επιχειρήσεις</a:t>
            </a:r>
            <a:r>
              <a:rPr lang="en-US" sz="2200" b="1" u="sng" dirty="0">
                <a:solidFill>
                  <a:srgbClr val="FF0000"/>
                </a:solidFill>
              </a:rPr>
              <a:t>.</a:t>
            </a:r>
            <a:endParaRPr lang="el-GR" sz="22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260649"/>
            <a:ext cx="8239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41" y="2381358"/>
            <a:ext cx="8405618" cy="26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H="1" flipV="1">
            <a:off x="7680176" y="4068247"/>
            <a:ext cx="1872208" cy="18464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3575720" y="3813469"/>
            <a:ext cx="41044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213784"/>
            <a:ext cx="8391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3552" y="2282926"/>
            <a:ext cx="2808312" cy="369332"/>
          </a:xfrm>
          <a:prstGeom prst="rect">
            <a:avLst/>
          </a:prstGeom>
          <a:solidFill>
            <a:srgbClr val="008FFA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Επενδυτικά Προγράμματα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7841" y="1608800"/>
            <a:ext cx="772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Υπηρεσία εύρεσης επενδυτικών προγραμμάτων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923" y="6080540"/>
            <a:ext cx="8156154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69796" y="1366720"/>
            <a:ext cx="8201500" cy="41044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Πλατφόρμα Ηλεκτρονικής Εκπαίδευσης </a:t>
            </a:r>
            <a:r>
              <a:rPr lang="en-US" sz="2000" u="sng" dirty="0">
                <a:solidFill>
                  <a:srgbClr val="0070C0"/>
                </a:solidFill>
              </a:rPr>
              <a:t>(http</a:t>
            </a:r>
            <a:r>
              <a:rPr lang="el-GR" sz="2000" u="sng" dirty="0">
                <a:solidFill>
                  <a:srgbClr val="0070C0"/>
                </a:solidFill>
              </a:rPr>
              <a:t>://</a:t>
            </a:r>
            <a:r>
              <a:rPr lang="en-GB" sz="2000" u="sng" dirty="0" err="1">
                <a:solidFill>
                  <a:srgbClr val="0070C0"/>
                </a:solidFill>
              </a:rPr>
              <a:t>elearning</a:t>
            </a:r>
            <a:r>
              <a:rPr lang="el-GR" sz="2000" u="sng" dirty="0">
                <a:solidFill>
                  <a:srgbClr val="0070C0"/>
                </a:solidFill>
              </a:rPr>
              <a:t>.</a:t>
            </a:r>
            <a:r>
              <a:rPr lang="en-US" sz="2000" u="sng" dirty="0" err="1">
                <a:solidFill>
                  <a:srgbClr val="0070C0"/>
                </a:solidFill>
              </a:rPr>
              <a:t>uhc</a:t>
            </a:r>
            <a:r>
              <a:rPr lang="el-GR" sz="2000" u="sng" dirty="0">
                <a:solidFill>
                  <a:srgbClr val="0070C0"/>
                </a:solidFill>
              </a:rPr>
              <a:t>.</a:t>
            </a:r>
            <a:r>
              <a:rPr lang="en-US" sz="2000" u="sng" dirty="0" err="1">
                <a:solidFill>
                  <a:srgbClr val="0070C0"/>
                </a:solidFill>
              </a:rPr>
              <a:t>gr</a:t>
            </a:r>
            <a:r>
              <a:rPr lang="el-GR" sz="2000" u="sng" dirty="0">
                <a:solidFill>
                  <a:srgbClr val="0070C0"/>
                </a:solidFill>
              </a:rPr>
              <a:t>)</a:t>
            </a:r>
            <a:endParaRPr lang="el-GR" sz="2000" b="1" dirty="0">
              <a:solidFill>
                <a:srgbClr val="0070C0"/>
              </a:solidFill>
              <a:latin typeface="Calibri" pitchFamily="34" charset="0"/>
              <a:ea typeface="Roboto Light" charset="0"/>
              <a:cs typeface="Roboto Light" charset="0"/>
            </a:endParaRPr>
          </a:p>
          <a:p>
            <a:pPr>
              <a:lnSpc>
                <a:spcPct val="100000"/>
              </a:lnSpc>
            </a:pPr>
            <a:endParaRPr lang="el-GR" b="1" dirty="0">
              <a:solidFill>
                <a:srgbClr val="006AAE"/>
              </a:solidFill>
              <a:latin typeface="Calibri" pitchFamily="34" charset="0"/>
              <a:ea typeface="Roboto Light" charset="0"/>
              <a:cs typeface="Roboto Light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5601" y="3311639"/>
            <a:ext cx="1765639" cy="194220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27000" dist="266700" dir="3180000" algn="t" rotWithShape="0">
              <a:prstClr val="black">
                <a:alpha val="10000"/>
              </a:prstClr>
            </a:outerShdw>
          </a:effectLst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F UI Display Thin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95601" y="2817749"/>
            <a:ext cx="1765639" cy="194220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27000" dist="266700" dir="3180000" algn="t" rotWithShape="0">
              <a:prstClr val="black">
                <a:alpha val="10000"/>
              </a:prstClr>
            </a:outerShdw>
          </a:effectLst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F UI Display Thin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95601" y="2323860"/>
            <a:ext cx="1765639" cy="194220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27000" dist="266700" dir="3180000" algn="t" rotWithShape="0">
              <a:prstClr val="black">
                <a:alpha val="10000"/>
              </a:prstClr>
            </a:outerShdw>
          </a:effectLst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rPr>
              <a:t>KEEE</a:t>
            </a:r>
            <a:endParaRPr lang="en-US" sz="4050" dirty="0">
              <a:solidFill>
                <a:srgbClr val="FFFFFF"/>
              </a:solidFill>
              <a:latin typeface="SF UI Display Thi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8130" y="1956707"/>
            <a:ext cx="5444529" cy="1561524"/>
            <a:chOff x="8071843" y="1081491"/>
            <a:chExt cx="3164601" cy="2082030"/>
          </a:xfrm>
        </p:grpSpPr>
        <p:sp>
          <p:nvSpPr>
            <p:cNvPr id="10" name="Rounded Rectangle 9"/>
            <p:cNvSpPr/>
            <p:nvPr/>
          </p:nvSpPr>
          <p:spPr>
            <a:xfrm>
              <a:off x="8215049" y="1173975"/>
              <a:ext cx="3014530" cy="1989546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04981" y="1081491"/>
              <a:ext cx="3031463" cy="14362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accent1"/>
                  </a:solidFill>
                  <a:latin typeface="linea-basic-10" charset="0"/>
                  <a:ea typeface="linea-basic-10" charset="0"/>
                  <a:cs typeface="linea-basic-10" charset="0"/>
                </a:defRPr>
              </a:lvl1pPr>
            </a:lstStyle>
            <a:p>
              <a:pPr algn="l"/>
              <a:r>
                <a:rPr lang="el-GR" sz="16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Η ΚΕΕ και τα Επιμελητήρια παρέχουν </a:t>
              </a:r>
              <a:r>
                <a:rPr lang="el-GR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νέες εξελιγμένες υπηρεσίες </a:t>
              </a:r>
              <a:r>
                <a:rPr lang="el-GR" sz="16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ηλεκτρονικής εξ αποστάσεως εκπαίδευσης στις επιχειρήσεις-μέλη τους. 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8071843" y="1782210"/>
              <a:ext cx="125549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1862" y="3440260"/>
            <a:ext cx="5448848" cy="1560377"/>
            <a:chOff x="8159635" y="1777781"/>
            <a:chExt cx="3126709" cy="1790044"/>
          </a:xfrm>
        </p:grpSpPr>
        <p:sp>
          <p:nvSpPr>
            <p:cNvPr id="14" name="Rounded Rectangle 13"/>
            <p:cNvSpPr/>
            <p:nvPr/>
          </p:nvSpPr>
          <p:spPr>
            <a:xfrm>
              <a:off x="8271814" y="1777781"/>
              <a:ext cx="3014530" cy="1790044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8159635" y="2551617"/>
              <a:ext cx="123947" cy="2477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73517" y="1824142"/>
              <a:ext cx="2953566" cy="1518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l-G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Με τις νέες αυτές υπηρεσίες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,</a:t>
              </a:r>
              <a:r>
                <a:rPr lang="el-G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 οι επιχειρήσεις θα έχουν τη δυνατότητα πρόσβασης σε ηλεκτρονική βιβλιοθήκη στην οποία έχει αναπτυχθεί </a:t>
              </a:r>
              <a:r>
                <a:rPr lang="el-G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μεγάλος αριθμός θεματικών ενοτήτων</a:t>
              </a:r>
              <a:r>
                <a:rPr lang="el-G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. 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64576" y="4929199"/>
            <a:ext cx="5479897" cy="1000131"/>
            <a:chOff x="8113492" y="1342319"/>
            <a:chExt cx="3130725" cy="1599355"/>
          </a:xfrm>
        </p:grpSpPr>
        <p:sp>
          <p:nvSpPr>
            <p:cNvPr id="18" name="Rounded Rectangle 17"/>
            <p:cNvSpPr/>
            <p:nvPr/>
          </p:nvSpPr>
          <p:spPr>
            <a:xfrm>
              <a:off x="8220598" y="1387194"/>
              <a:ext cx="3014530" cy="1554480"/>
            </a:xfrm>
            <a:prstGeom prst="roundRect">
              <a:avLst>
                <a:gd name="adj" fmla="val 27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113492" y="1979539"/>
              <a:ext cx="123403" cy="3454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07530" y="1342319"/>
              <a:ext cx="3036687" cy="1328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chemeClr val="accent4"/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Κάθε θεματική ενότητα περιλαμβάνει </a:t>
              </a:r>
              <a:r>
                <a:rPr lang="el-GR" sz="2400" b="1" dirty="0">
                  <a:solidFill>
                    <a:schemeClr val="accent4"/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ευρεία θεματολογία μαθημάτων</a:t>
              </a:r>
              <a:r>
                <a:rPr lang="el-GR" sz="1600" dirty="0">
                  <a:solidFill>
                    <a:schemeClr val="accent4"/>
                  </a:solidFill>
                  <a:latin typeface="Calibri" pitchFamily="34" charset="0"/>
                  <a:ea typeface="linea-basic-10" charset="0"/>
                  <a:cs typeface="linea-basic-10" charset="0"/>
                </a:rPr>
                <a:t>.</a:t>
              </a:r>
              <a:endParaRPr lang="en-US" sz="1600" dirty="0">
                <a:solidFill>
                  <a:schemeClr val="accent4"/>
                </a:solidFill>
                <a:latin typeface="Calibri" pitchFamily="34" charset="0"/>
              </a:endParaRPr>
            </a:p>
          </p:txBody>
        </p:sp>
      </p:grpSp>
      <p:cxnSp>
        <p:nvCxnSpPr>
          <p:cNvPr id="21" name="Curved Connector 20"/>
          <p:cNvCxnSpPr>
            <a:endCxn id="12" idx="2"/>
          </p:cNvCxnSpPr>
          <p:nvPr/>
        </p:nvCxnSpPr>
        <p:spPr>
          <a:xfrm flipV="1">
            <a:off x="4121625" y="2590247"/>
            <a:ext cx="756504" cy="516120"/>
          </a:xfrm>
          <a:prstGeom prst="curved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15" idx="2"/>
          </p:cNvCxnSpPr>
          <p:nvPr/>
        </p:nvCxnSpPr>
        <p:spPr>
          <a:xfrm>
            <a:off x="4367808" y="3933056"/>
            <a:ext cx="504054" cy="289754"/>
          </a:xfrm>
          <a:prstGeom prst="curved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9" idx="2"/>
          </p:cNvCxnSpPr>
          <p:nvPr/>
        </p:nvCxnSpPr>
        <p:spPr>
          <a:xfrm>
            <a:off x="3935761" y="4927223"/>
            <a:ext cx="928815" cy="508451"/>
          </a:xfrm>
          <a:prstGeom prst="curved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8" y="39303"/>
            <a:ext cx="8371169" cy="1225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30" y="6231704"/>
            <a:ext cx="8156154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2.22222E-6 0.08426 " pathEditMode="relative" rAng="0" ptsTypes="AA">
                                      <p:cBhvr>
                                        <p:cTn id="9" dur="8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2222E-6 -4.07407E-6 L 2.22222E-6 0.08426 " pathEditMode="relative" rAng="0" ptsTypes="AA">
                                      <p:cBhvr>
                                        <p:cTn id="14" dur="8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28149" y="1628800"/>
            <a:ext cx="7818675" cy="41044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Βασικά πλεονεκτήματα των σύγχρονων μεθόδων ηλεκτρονικής εξ αποστάσεως εκπαίδευσης</a:t>
            </a:r>
            <a:r>
              <a:rPr lang="en-US" b="1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:</a:t>
            </a:r>
            <a:endParaRPr lang="el-GR" b="1" dirty="0">
              <a:solidFill>
                <a:srgbClr val="006AAE"/>
              </a:solidFill>
              <a:latin typeface="Calibri" pitchFamily="34" charset="0"/>
              <a:ea typeface="Roboto Light" charset="0"/>
              <a:cs typeface="Roboto Light" charset="0"/>
            </a:endParaRPr>
          </a:p>
          <a:p>
            <a:pPr algn="l">
              <a:lnSpc>
                <a:spcPct val="100000"/>
              </a:lnSpc>
            </a:pPr>
            <a:endParaRPr lang="el-GR" sz="1600" dirty="0">
              <a:solidFill>
                <a:srgbClr val="006AAE"/>
              </a:solidFill>
              <a:latin typeface="Calibri" pitchFamily="34" charset="0"/>
              <a:ea typeface="Roboto Light" charset="0"/>
              <a:cs typeface="Roboto Light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Υψηλή Διαθεσιμότητα οποιαδήποτε ώρα και στιγμή</a:t>
            </a:r>
            <a:r>
              <a:rPr lang="en-US" sz="2200" b="1" dirty="0">
                <a:latin typeface="Calibri" pitchFamily="34" charset="0"/>
              </a:rPr>
              <a:t>.</a:t>
            </a:r>
            <a:endParaRPr lang="el-GR" sz="2200" b="1" dirty="0"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Ευκολία στη Χρήση</a:t>
            </a:r>
            <a:r>
              <a:rPr lang="en-US" sz="2200" b="1" dirty="0">
                <a:latin typeface="Calibri" pitchFamily="34" charset="0"/>
              </a:rPr>
              <a:t>.</a:t>
            </a:r>
            <a:endParaRPr lang="el-GR" sz="2200" b="1" dirty="0"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Χαμηλό  Κόστος</a:t>
            </a:r>
            <a:r>
              <a:rPr lang="en-US" sz="2200" b="1" dirty="0">
                <a:latin typeface="Calibri" pitchFamily="34" charset="0"/>
              </a:rPr>
              <a:t>.</a:t>
            </a:r>
            <a:endParaRPr lang="el-GR" sz="2200" b="1" dirty="0"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Δυνατότητα Απεριόριστης Θεματολογίας Εκπαιδευτικών Ενοτήτων</a:t>
            </a:r>
            <a:r>
              <a:rPr lang="en-US" sz="2200" b="1" dirty="0">
                <a:latin typeface="Calibri" pitchFamily="34" charset="0"/>
              </a:rPr>
              <a:t>.</a:t>
            </a:r>
            <a:endParaRPr lang="el-GR" sz="2200" b="1" dirty="0"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Δομή με βάση Συγκεκριμένο Τρόπο Διδασκαλίας</a:t>
            </a:r>
            <a:r>
              <a:rPr lang="en-US" sz="2200" b="1" dirty="0">
                <a:latin typeface="Calibri" pitchFamily="34" charset="0"/>
              </a:rPr>
              <a:t>.</a:t>
            </a:r>
            <a:endParaRPr lang="el-GR" sz="2200" b="1" dirty="0">
              <a:latin typeface="Calibri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8" y="39303"/>
            <a:ext cx="8371169" cy="1225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94" y="6221337"/>
            <a:ext cx="8156154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9166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82" y="150952"/>
            <a:ext cx="8611918" cy="1224136"/>
          </a:xfrm>
          <a:prstGeom prst="rect">
            <a:avLst/>
          </a:prstGeom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288" y="6072588"/>
            <a:ext cx="8428040" cy="587496"/>
          </a:xfrm>
          <a:prstGeom prst="rect">
            <a:avLst/>
          </a:prstGeom>
        </p:spPr>
      </p:pic>
      <p:sp>
        <p:nvSpPr>
          <p:cNvPr id="6" name="Υπότιτλος 2"/>
          <p:cNvSpPr txBox="1">
            <a:spLocks/>
          </p:cNvSpPr>
          <p:nvPr/>
        </p:nvSpPr>
        <p:spPr>
          <a:xfrm>
            <a:off x="2228149" y="1556792"/>
            <a:ext cx="7818675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2000" b="1" u="sng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Ενδεικτικά κάποιες από τις Θεματικές Ενότητες που έχουν αναπτυχθεί</a:t>
            </a:r>
            <a:r>
              <a:rPr lang="en-US" sz="2000" b="1" u="sng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:</a:t>
            </a:r>
            <a:endParaRPr lang="el-GR" sz="2000" b="1" u="sng" dirty="0">
              <a:latin typeface="Calibri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880" y="2185831"/>
            <a:ext cx="9036495" cy="347668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46" y="4105225"/>
            <a:ext cx="4711303" cy="154800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559497" y="2214682"/>
            <a:ext cx="9060878" cy="35185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rgbClr val="007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3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9166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82" y="150952"/>
            <a:ext cx="8611918" cy="1224136"/>
          </a:xfrm>
          <a:prstGeom prst="rect">
            <a:avLst/>
          </a:prstGeom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288" y="6072588"/>
            <a:ext cx="8428040" cy="587496"/>
          </a:xfrm>
          <a:prstGeom prst="rect">
            <a:avLst/>
          </a:prstGeom>
        </p:spPr>
      </p:pic>
      <p:sp>
        <p:nvSpPr>
          <p:cNvPr id="6" name="Υπότιτλος 2"/>
          <p:cNvSpPr txBox="1">
            <a:spLocks/>
          </p:cNvSpPr>
          <p:nvPr/>
        </p:nvSpPr>
        <p:spPr>
          <a:xfrm>
            <a:off x="2228149" y="1556792"/>
            <a:ext cx="7818675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2000" b="1" u="sng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Ενδεικτικά κάποιες από τις Θεματικές Ενότητες που έχουν αναπτυχθεί</a:t>
            </a:r>
            <a:r>
              <a:rPr lang="en-US" sz="2000" b="1" u="sng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:</a:t>
            </a:r>
            <a:endParaRPr lang="el-GR" sz="2000" b="1" u="sng" dirty="0">
              <a:latin typeface="Calibri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669" y="2286690"/>
            <a:ext cx="9087361" cy="330255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559497" y="2286690"/>
            <a:ext cx="9082533" cy="341224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rgbClr val="007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6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2996953"/>
            <a:ext cx="7772400" cy="1470025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Γενικό Εμπορικό Μητρώο 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και Υπηρεσία Μιας Στάσης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006864"/>
            <a:ext cx="835292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9166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82" y="150952"/>
            <a:ext cx="8611918" cy="1224136"/>
          </a:xfrm>
          <a:prstGeom prst="rect">
            <a:avLst/>
          </a:prstGeom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288" y="6072588"/>
            <a:ext cx="8428040" cy="587496"/>
          </a:xfrm>
          <a:prstGeom prst="rect">
            <a:avLst/>
          </a:prstGeom>
        </p:spPr>
      </p:pic>
      <p:sp>
        <p:nvSpPr>
          <p:cNvPr id="6" name="Υπότιτλος 2"/>
          <p:cNvSpPr txBox="1">
            <a:spLocks/>
          </p:cNvSpPr>
          <p:nvPr/>
        </p:nvSpPr>
        <p:spPr>
          <a:xfrm>
            <a:off x="2228149" y="1556792"/>
            <a:ext cx="7818675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2000" b="1" u="sng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Ενδεικτικά κάποιες από τις Θεματικές Ενότητες που έχουν αναπτυχθεί</a:t>
            </a:r>
            <a:r>
              <a:rPr lang="en-US" sz="2000" b="1" u="sng" dirty="0">
                <a:solidFill>
                  <a:srgbClr val="006AAE"/>
                </a:solidFill>
                <a:latin typeface="Calibri" pitchFamily="34" charset="0"/>
                <a:ea typeface="Roboto Light" charset="0"/>
                <a:cs typeface="Roboto Light" charset="0"/>
              </a:rPr>
              <a:t>:</a:t>
            </a:r>
            <a:endParaRPr lang="el-GR" sz="2000" b="1" u="sng" dirty="0">
              <a:latin typeface="Calibri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541" y="2241240"/>
            <a:ext cx="9046107" cy="334800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559497" y="2214682"/>
            <a:ext cx="9060878" cy="35185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rgbClr val="007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82" y="150952"/>
            <a:ext cx="8611918" cy="1224136"/>
          </a:xfrm>
          <a:prstGeom prst="rect">
            <a:avLst/>
          </a:prstGeom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288" y="6072588"/>
            <a:ext cx="8428040" cy="587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285656"/>
            <a:ext cx="5912771" cy="47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9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66910" y="1357299"/>
            <a:ext cx="7872440" cy="7143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u="sng" dirty="0">
                <a:latin typeface="Calibri" pitchFamily="34" charset="0"/>
              </a:rPr>
            </a:br>
            <a:r>
              <a:rPr lang="el-GR" sz="2700" b="1" u="sng" dirty="0">
                <a:solidFill>
                  <a:srgbClr val="0070C0"/>
                </a:solidFill>
                <a:latin typeface="Calibri" pitchFamily="34" charset="0"/>
              </a:rPr>
              <a:t>Υπηρεσία Επιχειρηματικής </a:t>
            </a:r>
            <a:r>
              <a:rPr lang="el-GR" sz="2700" b="1" u="sng" dirty="0" err="1">
                <a:solidFill>
                  <a:srgbClr val="0070C0"/>
                </a:solidFill>
                <a:latin typeface="Calibri" pitchFamily="34" charset="0"/>
              </a:rPr>
              <a:t>Διαδικτύωσης</a:t>
            </a:r>
            <a:br>
              <a:rPr lang="el-GR" sz="2700" b="1" u="sng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GB" sz="2200" dirty="0">
                <a:solidFill>
                  <a:srgbClr val="0070C0"/>
                </a:solidFill>
              </a:rPr>
              <a:t>https</a:t>
            </a:r>
            <a:r>
              <a:rPr lang="el-GR" sz="2200" dirty="0">
                <a:solidFill>
                  <a:srgbClr val="0070C0"/>
                </a:solidFill>
              </a:rPr>
              <a:t>://</a:t>
            </a:r>
            <a:r>
              <a:rPr lang="en-GB" sz="2200" dirty="0" err="1">
                <a:solidFill>
                  <a:srgbClr val="0070C0"/>
                </a:solidFill>
              </a:rPr>
              <a:t>businessplatform</a:t>
            </a:r>
            <a:r>
              <a:rPr lang="el-GR" sz="2200" dirty="0">
                <a:solidFill>
                  <a:srgbClr val="0070C0"/>
                </a:solidFill>
              </a:rPr>
              <a:t>.</a:t>
            </a:r>
            <a:r>
              <a:rPr lang="en-GB" sz="2200" dirty="0" err="1">
                <a:solidFill>
                  <a:srgbClr val="0070C0"/>
                </a:solidFill>
              </a:rPr>
              <a:t>uhc</a:t>
            </a:r>
            <a:r>
              <a:rPr lang="el-GR" sz="2200" dirty="0">
                <a:solidFill>
                  <a:srgbClr val="0070C0"/>
                </a:solidFill>
              </a:rPr>
              <a:t>.</a:t>
            </a:r>
            <a:r>
              <a:rPr lang="en-GB" sz="2200" dirty="0" err="1">
                <a:solidFill>
                  <a:srgbClr val="0070C0"/>
                </a:solidFill>
              </a:rPr>
              <a:t>gr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br>
              <a:rPr lang="el-GR" sz="2200" b="1" dirty="0">
                <a:latin typeface="Calibri" pitchFamily="34" charset="0"/>
              </a:rPr>
            </a:br>
            <a:endParaRPr lang="el-GR" sz="2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2276873"/>
            <a:ext cx="7886700" cy="39000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/>
              <a:t>Η πλατφόρμα αυτή παρέχει τη δυνατότητα επικοινωνίας - επαφής των επιχειρήσεων-μελών των Επιμελητηρίων, με τις παρακάτω ενδεικτικές δράσεις:</a:t>
            </a:r>
          </a:p>
          <a:p>
            <a:pPr marL="0" indent="0" algn="just">
              <a:buNone/>
            </a:pPr>
            <a:endParaRPr lang="el-GR" sz="300" dirty="0"/>
          </a:p>
          <a:p>
            <a:pPr lvl="0" algn="just"/>
            <a:r>
              <a:rPr lang="el-GR" sz="2000" b="1" dirty="0"/>
              <a:t>Οργάνωση επιχειρηματικών αποστολών.</a:t>
            </a:r>
          </a:p>
          <a:p>
            <a:pPr lvl="0" algn="just"/>
            <a:r>
              <a:rPr lang="el-GR" sz="2000" b="1" dirty="0"/>
              <a:t>Οργάνωση εκδηλώσεων επιχειρηματικού ενδιαφέροντος.</a:t>
            </a:r>
          </a:p>
          <a:p>
            <a:pPr lvl="0" algn="just"/>
            <a:r>
              <a:rPr lang="el-GR" sz="2000" b="1" dirty="0"/>
              <a:t>Αναζητήσεις συνεργασιών.</a:t>
            </a:r>
          </a:p>
          <a:p>
            <a:pPr lvl="0" algn="just"/>
            <a:r>
              <a:rPr lang="el-GR" sz="2000" b="1" dirty="0"/>
              <a:t>Προσφορές - ζητήσεις αγαθών και υπηρεσιών.</a:t>
            </a:r>
          </a:p>
          <a:p>
            <a:pPr lvl="0" algn="just"/>
            <a:r>
              <a:rPr lang="el-GR" sz="2000" b="1" dirty="0"/>
              <a:t>Διατύπωση απόψεων επί θεμάτων επιχειρηματικότητας.</a:t>
            </a:r>
          </a:p>
          <a:p>
            <a:pPr lvl="0" algn="just"/>
            <a:r>
              <a:rPr lang="el-GR" sz="2000" b="1" dirty="0"/>
              <a:t>«Ανέβασμα» </a:t>
            </a:r>
            <a:r>
              <a:rPr lang="el-GR" sz="2000" b="1" dirty="0" err="1"/>
              <a:t>πολυμεσικού</a:t>
            </a:r>
            <a:r>
              <a:rPr lang="el-GR" sz="2000" b="1" dirty="0"/>
              <a:t> περιεχομένου (όπως </a:t>
            </a:r>
            <a:r>
              <a:rPr lang="en-US" sz="2000" b="1" dirty="0"/>
              <a:t>video</a:t>
            </a:r>
            <a:r>
              <a:rPr lang="el-GR" sz="2000" b="1" dirty="0"/>
              <a:t> </a:t>
            </a:r>
            <a:r>
              <a:rPr lang="el-GR" sz="2000" b="1" dirty="0" err="1"/>
              <a:t>κ.λ.π</a:t>
            </a:r>
            <a:r>
              <a:rPr lang="el-GR" sz="2000" b="1" dirty="0"/>
              <a:t>) από συνεντεύξεις, εκδηλώσεις κα.</a:t>
            </a:r>
          </a:p>
          <a:p>
            <a:endParaRPr lang="el-G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19382" y="315810"/>
            <a:ext cx="2447960" cy="738664"/>
            <a:chOff x="5995382" y="315810"/>
            <a:chExt cx="2447960" cy="7386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2320" y="377800"/>
              <a:ext cx="991022" cy="61468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95382" y="315810"/>
              <a:ext cx="14569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Πλατφόρμα 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  <a:p>
              <a:pPr algn="r"/>
              <a:r>
                <a:rPr lang="el-GR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Επιχειρηματικής 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  <a:p>
              <a:pPr algn="r"/>
              <a:r>
                <a:rPr lang="el-GR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Διαδικτύωσης</a:t>
              </a:r>
              <a:endParaRPr lang="el-GR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1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1484784"/>
            <a:ext cx="7886700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u="sng" dirty="0">
                <a:latin typeface="Calibri" pitchFamily="34" charset="0"/>
              </a:rPr>
            </a:br>
            <a:r>
              <a:rPr lang="el-GR" sz="2700" b="1" u="sng" dirty="0">
                <a:solidFill>
                  <a:srgbClr val="0070C0"/>
                </a:solidFill>
                <a:latin typeface="Calibri" pitchFamily="34" charset="0"/>
              </a:rPr>
              <a:t>Υπηρεσία Επιχειρηματικής Διαδικτύωσης</a:t>
            </a:r>
            <a:r>
              <a:rPr lang="en-US" sz="2700" b="1" dirty="0">
                <a:solidFill>
                  <a:srgbClr val="0070C0"/>
                </a:solidFill>
                <a:latin typeface="Calibri" pitchFamily="34" charset="0"/>
              </a:rPr>
              <a:t>:</a:t>
            </a:r>
            <a:r>
              <a:rPr lang="el-GR" sz="27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l-GR" sz="3600" b="1" dirty="0">
                <a:solidFill>
                  <a:srgbClr val="0070C0"/>
                </a:solidFill>
                <a:latin typeface="Calibri" pitchFamily="34" charset="0"/>
              </a:rPr>
            </a:b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2204864"/>
            <a:ext cx="7886700" cy="34563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l-GR" sz="2200" b="1" dirty="0"/>
              <a:t>Έτσι ο ενδιαφερόμενος επιχειρηματίας που θέλει να «ενημερώσει - επικοινωνήσει» με άλλα μέλη των Επιμελητηρίων, θα εισάγει στην πλατφόρμα το αίτημά του και τα κριτήρια των αποδεκτών (επιχειρήσεων), όπως: </a:t>
            </a:r>
          </a:p>
          <a:p>
            <a:pPr lvl="0" algn="just"/>
            <a:r>
              <a:rPr lang="x-none" b="1"/>
              <a:t>Την γεωγραφική περιοχή,</a:t>
            </a:r>
            <a:endParaRPr lang="el-GR" b="1" dirty="0"/>
          </a:p>
          <a:p>
            <a:pPr lvl="0" algn="just"/>
            <a:r>
              <a:rPr lang="x-none" b="1"/>
              <a:t>Το αντικείμενο </a:t>
            </a:r>
            <a:r>
              <a:rPr lang="el-GR" b="1" dirty="0"/>
              <a:t>δραστηριότητας (</a:t>
            </a:r>
            <a:r>
              <a:rPr lang="x-none" b="1"/>
              <a:t>ΚΑΔ 2008</a:t>
            </a:r>
            <a:r>
              <a:rPr lang="el-GR" b="1" dirty="0"/>
              <a:t>)</a:t>
            </a:r>
            <a:r>
              <a:rPr lang="x-none" b="1"/>
              <a:t>,</a:t>
            </a:r>
            <a:endParaRPr lang="el-GR" b="1" dirty="0"/>
          </a:p>
          <a:p>
            <a:pPr lvl="0" algn="just"/>
            <a:r>
              <a:rPr lang="x-none" b="1"/>
              <a:t>Το χρονικό διάστημα και </a:t>
            </a:r>
            <a:endParaRPr lang="el-GR" b="1" dirty="0"/>
          </a:p>
          <a:p>
            <a:pPr lvl="0" algn="just"/>
            <a:r>
              <a:rPr lang="x-none" b="1"/>
              <a:t>Την νομική μορφή των επιχειρήσεων.</a:t>
            </a:r>
            <a:endParaRPr lang="el-GR" b="1" dirty="0"/>
          </a:p>
          <a:p>
            <a:pPr marL="180975" indent="-180975" algn="just">
              <a:buFont typeface="Wingdings" pitchFamily="2" charset="2"/>
              <a:buChar char="Ø"/>
            </a:pPr>
            <a:r>
              <a:rPr lang="el-GR" sz="2200" b="1" dirty="0"/>
              <a:t> Η πλατφόρμα αναζητεί και </a:t>
            </a:r>
            <a:r>
              <a:rPr lang="el-GR" sz="2200" b="1" dirty="0" err="1"/>
              <a:t>ταυτοποιεί</a:t>
            </a:r>
            <a:r>
              <a:rPr lang="el-GR" sz="2200" b="1" dirty="0"/>
              <a:t> (μέσω του ΓΕΜΗ), τις επιχειρήσεις που ικανοποιούν τα κριτήρια αυτά και στη συνέχεια αποστέλλει σε αυτές σχετικό μήνυμα (μέσω ηλεκτρονικού ταχυδρομείου). </a:t>
            </a:r>
          </a:p>
          <a:p>
            <a:pPr marL="180975" indent="-180975" algn="just">
              <a:buFont typeface="Wingdings" pitchFamily="2" charset="2"/>
              <a:buChar char="Ø"/>
            </a:pPr>
            <a:r>
              <a:rPr lang="en-US" sz="2200" b="1" dirty="0"/>
              <a:t> </a:t>
            </a:r>
            <a:r>
              <a:rPr lang="el-GR" sz="2200" b="1" dirty="0"/>
              <a:t>Έτσι η ενημέρωση είναι </a:t>
            </a:r>
            <a:r>
              <a:rPr lang="el-GR" sz="2200" b="1" dirty="0" err="1"/>
              <a:t>στοχευμένη</a:t>
            </a:r>
            <a:r>
              <a:rPr lang="el-GR" sz="2200" b="1" dirty="0"/>
              <a:t>, μόνο στις επιχειρήσεις που πιθανόν θα τις ενδιέφερε αυτή η ενημέρωση-επικοινωνία.</a:t>
            </a:r>
          </a:p>
          <a:p>
            <a:endParaRPr lang="el-G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19382" y="315810"/>
            <a:ext cx="2447960" cy="738664"/>
            <a:chOff x="5995382" y="315810"/>
            <a:chExt cx="2447960" cy="7386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2320" y="377800"/>
              <a:ext cx="991022" cy="6146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95382" y="315810"/>
              <a:ext cx="14569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Πλατφόρμα 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  <a:p>
              <a:pPr algn="r"/>
              <a:r>
                <a:rPr lang="el-GR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Επιχειρηματικής 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  <a:p>
              <a:pPr algn="r"/>
              <a:r>
                <a:rPr lang="el-GR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Διαδικτύωσης</a:t>
              </a:r>
              <a:endParaRPr lang="el-GR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85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4869" y="2204864"/>
            <a:ext cx="7903790" cy="3888432"/>
          </a:xfrm>
        </p:spPr>
        <p:txBody>
          <a:bodyPr anchor="ctr">
            <a:normAutofit fontScale="40000" lnSpcReduction="20000"/>
          </a:bodyPr>
          <a:lstStyle/>
          <a:p>
            <a:pPr marL="0" indent="0" algn="just">
              <a:buNone/>
            </a:pPr>
            <a:r>
              <a:rPr lang="el-GR" sz="4200" b="1" dirty="0"/>
              <a:t>Πρόκειται για ένα ολοκληρωμένο πληροφοριακό σύστημα, το οποίο παρέχει σε επιχειρήσεις </a:t>
            </a:r>
            <a:r>
              <a:rPr lang="en-US" sz="4200" b="1" dirty="0"/>
              <a:t>-</a:t>
            </a:r>
            <a:r>
              <a:rPr lang="el-GR" sz="4200" b="1" dirty="0"/>
              <a:t> μέλη </a:t>
            </a:r>
            <a:r>
              <a:rPr lang="el-GR" sz="4200" b="1" u="sng" dirty="0" err="1">
                <a:solidFill>
                  <a:schemeClr val="accent1">
                    <a:lumMod val="50000"/>
                  </a:schemeClr>
                </a:solidFill>
              </a:rPr>
              <a:t>διαδραστικές</a:t>
            </a:r>
            <a:r>
              <a:rPr lang="el-GR" sz="4200" b="1" u="sng" dirty="0">
                <a:solidFill>
                  <a:schemeClr val="accent1">
                    <a:lumMod val="50000"/>
                  </a:schemeClr>
                </a:solidFill>
              </a:rPr>
              <a:t> υπηρεσίες συμβουλευτικής καθοδήγησης</a:t>
            </a:r>
            <a:r>
              <a:rPr lang="el-GR" sz="4200" b="1" dirty="0"/>
              <a:t>. Βασικά χαρακτηριστικά του:</a:t>
            </a:r>
            <a:endParaRPr lang="en-US" sz="4200" b="1" dirty="0"/>
          </a:p>
          <a:p>
            <a:pPr marL="0" indent="0" algn="just">
              <a:buNone/>
            </a:pPr>
            <a:endParaRPr lang="el-GR" sz="1500" b="1" dirty="0"/>
          </a:p>
          <a:p>
            <a:pPr algn="just"/>
            <a:r>
              <a:rPr lang="el-GR" sz="4000" b="1" dirty="0"/>
              <a:t>Πρόσβαση ανά πάσα στιγμή και από οποιαδήποτε συσκευή (Η/Υ, </a:t>
            </a:r>
            <a:r>
              <a:rPr lang="en-US" sz="4000" b="1" dirty="0"/>
              <a:t>Tablet, Smartphone)</a:t>
            </a:r>
            <a:r>
              <a:rPr lang="el-GR" sz="4000" b="1" dirty="0"/>
              <a:t>.</a:t>
            </a:r>
            <a:endParaRPr lang="en-US" sz="4000" b="1" dirty="0"/>
          </a:p>
          <a:p>
            <a:pPr algn="just"/>
            <a:r>
              <a:rPr lang="el-GR" sz="4000" b="1" dirty="0"/>
              <a:t>Ευελιξία, ελευθερία και </a:t>
            </a:r>
            <a:r>
              <a:rPr lang="el-GR" sz="4000" b="1" dirty="0" err="1"/>
              <a:t>ανοικτότητα</a:t>
            </a:r>
            <a:r>
              <a:rPr lang="el-GR" sz="4000" b="1" dirty="0"/>
              <a:t> στο σχεδιασμό και στην υλοποίηση δράσεων συμβουλευτικής.</a:t>
            </a:r>
          </a:p>
          <a:p>
            <a:pPr algn="just"/>
            <a:r>
              <a:rPr lang="el-GR" sz="4000" b="1" dirty="0"/>
              <a:t>Δυνατότητα πλήρους αποτύπωσης των προφίλ χρηστών (επιχειρήσεων &amp; συμβούλων).</a:t>
            </a:r>
          </a:p>
          <a:p>
            <a:pPr algn="just"/>
            <a:r>
              <a:rPr lang="el-GR" sz="4000" b="1" dirty="0"/>
              <a:t>Αποστολή αυτοματοποιημένων ειδοποιήσεων.</a:t>
            </a:r>
          </a:p>
          <a:p>
            <a:pPr algn="just"/>
            <a:r>
              <a:rPr lang="el-GR" sz="4000" b="1" dirty="0"/>
              <a:t>Άμεση επικοινωνία συμβούλων - επιχειρήσεων μέσω ενσωματωμένου </a:t>
            </a:r>
            <a:r>
              <a:rPr lang="en-US" sz="4000" b="1" dirty="0"/>
              <a:t>Messaging</a:t>
            </a:r>
            <a:r>
              <a:rPr lang="el-GR" sz="4000" b="1" dirty="0"/>
              <a:t>.</a:t>
            </a:r>
          </a:p>
          <a:p>
            <a:pPr algn="just"/>
            <a:r>
              <a:rPr lang="el-GR" sz="4000" b="1" dirty="0"/>
              <a:t>Δυνατότητες για διάχυση (διαμοιρασμό) γνώσης, εμπειρίας και καλών πρακτικών.</a:t>
            </a:r>
          </a:p>
          <a:p>
            <a:pPr algn="just"/>
            <a:r>
              <a:rPr lang="el-GR" sz="4000" b="1" dirty="0"/>
              <a:t>Δυνατότητα δημιουργίας εξατομικευμένων προγραμμάτων συμβουλευτικής, προσαρμοσμένα στις συγκεκριμένες ανάγκες των επιχειρήσεων και από τους πλέον κατάλληλους κάθε φορά συμβούλους</a:t>
            </a:r>
            <a:r>
              <a:rPr lang="en-US" sz="4000" b="1" dirty="0"/>
              <a:t>.</a:t>
            </a:r>
            <a:endParaRPr lang="el-GR" sz="4000" b="1" dirty="0"/>
          </a:p>
          <a:p>
            <a:pPr algn="just"/>
            <a:r>
              <a:rPr lang="el-GR" sz="4000" b="1" dirty="0"/>
              <a:t>Χρήση διαδραστικών </a:t>
            </a:r>
            <a:r>
              <a:rPr lang="en-US" sz="4000" b="1" dirty="0"/>
              <a:t>Online </a:t>
            </a:r>
            <a:r>
              <a:rPr lang="el-GR" sz="4000" b="1" dirty="0"/>
              <a:t>εργαλείων επιχειρηματικότητας.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38546"/>
            <a:ext cx="1236880" cy="9868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4869" y="1312787"/>
            <a:ext cx="8032982" cy="817151"/>
          </a:xfrm>
        </p:spPr>
        <p:txBody>
          <a:bodyPr>
            <a:normAutofit/>
          </a:bodyPr>
          <a:lstStyle/>
          <a:p>
            <a:pPr algn="ctr"/>
            <a:r>
              <a:rPr lang="el-GR" sz="2400" b="1" u="sng" dirty="0">
                <a:solidFill>
                  <a:srgbClr val="0070C0"/>
                </a:solidFill>
                <a:latin typeface="Calibri" pitchFamily="34" charset="0"/>
              </a:rPr>
              <a:t>Πλατφόρμα Συμβουλευτικής Καθοδήγησης</a:t>
            </a:r>
            <a:br>
              <a:rPr lang="en-US" sz="2400" b="1" u="sng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l-GR" sz="2400" b="1" u="sng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US" sz="2400" b="1" u="sng" dirty="0">
                <a:solidFill>
                  <a:srgbClr val="0070C0"/>
                </a:solidFill>
                <a:latin typeface="Calibri" pitchFamily="34" charset="0"/>
              </a:rPr>
              <a:t>E-Consulting  -  </a:t>
            </a:r>
            <a:r>
              <a:rPr lang="en-GB" sz="2400" b="1" u="sng" dirty="0">
                <a:hlinkClick r:id="rId5"/>
              </a:rPr>
              <a:t>https</a:t>
            </a:r>
            <a:r>
              <a:rPr lang="el-GR" sz="2400" b="1" u="sng" dirty="0">
                <a:hlinkClick r:id="rId5"/>
              </a:rPr>
              <a:t>://</a:t>
            </a:r>
            <a:r>
              <a:rPr lang="en-GB" sz="2400" b="1" u="sng" dirty="0">
                <a:hlinkClick r:id="rId5"/>
              </a:rPr>
              <a:t>e</a:t>
            </a:r>
            <a:r>
              <a:rPr lang="el-GR" sz="2400" b="1" u="sng" dirty="0">
                <a:hlinkClick r:id="rId5"/>
              </a:rPr>
              <a:t>-</a:t>
            </a:r>
            <a:r>
              <a:rPr lang="en-GB" sz="2400" b="1" u="sng" dirty="0">
                <a:hlinkClick r:id="rId5"/>
              </a:rPr>
              <a:t>consulting</a:t>
            </a:r>
            <a:r>
              <a:rPr lang="el-GR" sz="2400" b="1" u="sng" dirty="0">
                <a:hlinkClick r:id="rId5"/>
              </a:rPr>
              <a:t>.</a:t>
            </a:r>
            <a:r>
              <a:rPr lang="en-GB" sz="2400" b="1" u="sng" dirty="0" err="1">
                <a:hlinkClick r:id="rId5"/>
              </a:rPr>
              <a:t>uhc</a:t>
            </a:r>
            <a:r>
              <a:rPr lang="el-GR" sz="2400" b="1" u="sng" dirty="0">
                <a:hlinkClick r:id="rId5"/>
              </a:rPr>
              <a:t>.</a:t>
            </a:r>
            <a:r>
              <a:rPr lang="en-GB" sz="2400" b="1" u="sng" dirty="0" err="1">
                <a:hlinkClick r:id="rId5"/>
              </a:rPr>
              <a:t>gr</a:t>
            </a:r>
            <a:r>
              <a:rPr lang="en-US" sz="2400" b="1" u="sng" dirty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3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38546"/>
            <a:ext cx="1236880" cy="9868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4869" y="1312787"/>
            <a:ext cx="8032982" cy="817151"/>
          </a:xfrm>
        </p:spPr>
        <p:txBody>
          <a:bodyPr>
            <a:normAutofit/>
          </a:bodyPr>
          <a:lstStyle/>
          <a:p>
            <a:pPr algn="ctr"/>
            <a:r>
              <a:rPr lang="el-GR" sz="2400" b="1" u="sng" dirty="0">
                <a:solidFill>
                  <a:srgbClr val="0070C0"/>
                </a:solidFill>
                <a:latin typeface="Calibri" pitchFamily="34" charset="0"/>
              </a:rPr>
              <a:t>Πλατφόρμα Συμβουλευτικής Καθοδήγησης</a:t>
            </a:r>
            <a:br>
              <a:rPr lang="en-US" sz="2400" b="1" u="sng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l-GR" sz="2400" b="1" u="sng" dirty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US" sz="2400" b="1" u="sng" dirty="0">
                <a:solidFill>
                  <a:srgbClr val="0070C0"/>
                </a:solidFill>
                <a:latin typeface="Calibri" pitchFamily="34" charset="0"/>
              </a:rPr>
              <a:t>E-Consulting  -  </a:t>
            </a:r>
            <a:r>
              <a:rPr lang="en-GB" sz="2400" b="1" u="sng" dirty="0">
                <a:hlinkClick r:id="rId5"/>
              </a:rPr>
              <a:t>https</a:t>
            </a:r>
            <a:r>
              <a:rPr lang="el-GR" sz="2400" b="1" u="sng" dirty="0">
                <a:hlinkClick r:id="rId5"/>
              </a:rPr>
              <a:t>://</a:t>
            </a:r>
            <a:r>
              <a:rPr lang="en-GB" sz="2400" b="1" u="sng" dirty="0">
                <a:hlinkClick r:id="rId5"/>
              </a:rPr>
              <a:t>e</a:t>
            </a:r>
            <a:r>
              <a:rPr lang="el-GR" sz="2400" b="1" u="sng" dirty="0">
                <a:hlinkClick r:id="rId5"/>
              </a:rPr>
              <a:t>-</a:t>
            </a:r>
            <a:r>
              <a:rPr lang="en-GB" sz="2400" b="1" u="sng" dirty="0">
                <a:hlinkClick r:id="rId5"/>
              </a:rPr>
              <a:t>consulting</a:t>
            </a:r>
            <a:r>
              <a:rPr lang="el-GR" sz="2400" b="1" u="sng" dirty="0">
                <a:hlinkClick r:id="rId5"/>
              </a:rPr>
              <a:t>.</a:t>
            </a:r>
            <a:r>
              <a:rPr lang="en-GB" sz="2400" b="1" u="sng" dirty="0" err="1">
                <a:hlinkClick r:id="rId5"/>
              </a:rPr>
              <a:t>uhc</a:t>
            </a:r>
            <a:r>
              <a:rPr lang="el-GR" sz="2400" b="1" u="sng" dirty="0">
                <a:hlinkClick r:id="rId5"/>
              </a:rPr>
              <a:t>.</a:t>
            </a:r>
            <a:r>
              <a:rPr lang="en-GB" sz="2400" b="1" u="sng" dirty="0" err="1">
                <a:hlinkClick r:id="rId5"/>
              </a:rPr>
              <a:t>gr</a:t>
            </a:r>
            <a:r>
              <a:rPr lang="en-US" sz="2400" b="1" u="sng" dirty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999" y="2105756"/>
            <a:ext cx="7753073" cy="40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08210" y="1372370"/>
            <a:ext cx="8032982" cy="976511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>
                <a:latin typeface="Calibri" pitchFamily="34" charset="0"/>
              </a:rPr>
              <a:t>Προσφερόμενα Εργαλεία:</a:t>
            </a:r>
            <a:br>
              <a:rPr lang="el-GR" sz="2400" b="1" dirty="0">
                <a:latin typeface="Calibri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Επιχειρηματικό Σχέδιο 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Business Plan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23458" y="2420889"/>
            <a:ext cx="8117734" cy="3744416"/>
          </a:xfrm>
        </p:spPr>
        <p:txBody>
          <a:bodyPr anchor="ctr">
            <a:normAutofit fontScale="47500" lnSpcReduction="20000"/>
          </a:bodyPr>
          <a:lstStyle/>
          <a:p>
            <a:pPr algn="just"/>
            <a:r>
              <a:rPr lang="el-GR" sz="2900" b="1" dirty="0">
                <a:solidFill>
                  <a:schemeClr val="accent1">
                    <a:lumMod val="75000"/>
                  </a:schemeClr>
                </a:solidFill>
              </a:rPr>
              <a:t>Τι είναι:</a:t>
            </a:r>
            <a:r>
              <a:rPr lang="el-GR" sz="2900" b="1" dirty="0"/>
              <a:t> </a:t>
            </a:r>
            <a:r>
              <a:rPr lang="el-GR" sz="2700" b="1" dirty="0"/>
              <a:t>ένα χρήσιμο εργαλείο για κάθε επιχείρηση</a:t>
            </a:r>
            <a:r>
              <a:rPr lang="en-US" sz="2700" b="1" dirty="0"/>
              <a:t> (</a:t>
            </a:r>
            <a:r>
              <a:rPr lang="el-GR" sz="2700" b="1" dirty="0"/>
              <a:t>υφιστάμενη ή νέα), ώστε να μπορεί να λειτουργεί αποτελεσματικά και να βελτιώνει συνεχώς την απόδοσή της. </a:t>
            </a:r>
            <a:endParaRPr lang="en-US" sz="2700" b="1" dirty="0"/>
          </a:p>
          <a:p>
            <a:pPr algn="just"/>
            <a:r>
              <a:rPr lang="el-GR" sz="2900" b="1" dirty="0">
                <a:solidFill>
                  <a:schemeClr val="accent1">
                    <a:lumMod val="75000"/>
                  </a:schemeClr>
                </a:solidFill>
              </a:rPr>
              <a:t>Σκοπός του: </a:t>
            </a:r>
            <a:r>
              <a:rPr lang="el-GR" sz="2700" b="1" dirty="0"/>
              <a:t>να αναλύσει την κατάσταση που επικρατεί στην αγορά και να δώσει πληροφορίες στην επιχείρηση για συγκεκριμένες κατευθύνσεις και ενέργειες.</a:t>
            </a:r>
          </a:p>
          <a:p>
            <a:pPr algn="just"/>
            <a:r>
              <a:rPr lang="el-GR" sz="2900" b="1" dirty="0">
                <a:solidFill>
                  <a:schemeClr val="accent1">
                    <a:lumMod val="75000"/>
                  </a:schemeClr>
                </a:solidFill>
              </a:rPr>
              <a:t>Ωφέλεια: </a:t>
            </a:r>
            <a:r>
              <a:rPr lang="el-GR" sz="2700" b="1" dirty="0"/>
              <a:t>η εκπόνηση ενός άρτια καταρτισμένου </a:t>
            </a:r>
            <a:r>
              <a:rPr lang="en-US" sz="2700" b="1" dirty="0"/>
              <a:t>Business Plan</a:t>
            </a:r>
            <a:r>
              <a:rPr lang="el-GR" sz="2700" b="1" dirty="0"/>
              <a:t>,</a:t>
            </a:r>
            <a:r>
              <a:rPr lang="en-US" sz="2700" b="1" dirty="0"/>
              <a:t> </a:t>
            </a:r>
            <a:r>
              <a:rPr lang="el-GR" sz="2700" b="1" dirty="0"/>
              <a:t>μέσω του οποίου η επιχείρηση μπορεί να απευθυνθεί σε φορείς χρηματοδότησης (όπως τράπεζες, κρατικούς και ευρωπαϊκούς οργανισμούς, ή υποψήφιους εταίρους/επενδυτές).</a:t>
            </a:r>
          </a:p>
          <a:p>
            <a:pPr algn="just"/>
            <a:r>
              <a:rPr lang="el-GR" sz="2900" b="1" dirty="0">
                <a:solidFill>
                  <a:schemeClr val="accent1">
                    <a:lumMod val="75000"/>
                  </a:schemeClr>
                </a:solidFill>
              </a:rPr>
              <a:t>Χρησιμότητα: </a:t>
            </a:r>
            <a:r>
              <a:rPr lang="el-GR" sz="2700" b="1" dirty="0"/>
              <a:t>η εξακρίβωση της </a:t>
            </a:r>
            <a:r>
              <a:rPr lang="el-GR" sz="2700" b="1" dirty="0" err="1"/>
              <a:t>εφικτότητας</a:t>
            </a:r>
            <a:r>
              <a:rPr lang="el-GR" sz="2700" b="1" dirty="0"/>
              <a:t> υλοποίησης ενός προτεινόμενου σχεδίου, που αφορά στην ίδρυση ή στην επέκταση μιας επιχείρησης.</a:t>
            </a:r>
          </a:p>
          <a:p>
            <a:pPr algn="just"/>
            <a:r>
              <a:rPr lang="el-GR" sz="2500" b="1" dirty="0">
                <a:solidFill>
                  <a:schemeClr val="accent1">
                    <a:lumMod val="75000"/>
                  </a:schemeClr>
                </a:solidFill>
              </a:rPr>
              <a:t>Στόχος: </a:t>
            </a:r>
            <a:r>
              <a:rPr lang="el-GR" sz="2700" b="1" dirty="0"/>
              <a:t>η αποφυγή άσκοπης σπατάλης χρόνου, κόπου και χρήματος από τον επιχειρηματία, σε περίπτωση που το σχέδιο αποδειχτεί εξαιρετικά ριψοκίνδυνο ή χαμηλής αποδοτικότητας.</a:t>
            </a:r>
          </a:p>
          <a:p>
            <a:pPr algn="just"/>
            <a:r>
              <a:rPr lang="el-GR" sz="2900" b="1" dirty="0">
                <a:solidFill>
                  <a:schemeClr val="accent1">
                    <a:lumMod val="75000"/>
                  </a:schemeClr>
                </a:solidFill>
              </a:rPr>
              <a:t>Ενσωματωμένες λειτουργικότητες: </a:t>
            </a:r>
            <a:r>
              <a:rPr lang="el-GR" sz="2700" b="1" dirty="0"/>
              <a:t>η απόδοση των κατάλληλων αριθμοδεικτών που υποδεικνύουν τις χρηματοοικονομικές απαιτήσεις μιας επιχείρησης, το χρονοδιάγραμμα λειτουργίας, τις ανάγκες σε εισροές και ανθρώπινο δυναμικό, τις προβλέψεις των πωλήσεων κτλ.</a:t>
            </a:r>
          </a:p>
          <a:p>
            <a:pPr algn="just"/>
            <a:r>
              <a:rPr lang="el-GR" sz="2900" b="1" dirty="0">
                <a:solidFill>
                  <a:schemeClr val="accent1">
                    <a:lumMod val="75000"/>
                  </a:schemeClr>
                </a:solidFill>
              </a:rPr>
              <a:t>Αποτέλεσμα: </a:t>
            </a:r>
            <a:r>
              <a:rPr lang="el-GR" sz="2700" b="1" dirty="0"/>
              <a:t>η κατανόηση και η ερμηνεία των δεικτών αυτών από όλα τα εμπλεκόμενα μέρη, ώστε να οδηγηθούν στα σωστά συμπεράσματα και να προχωρήσουν στη χρηματοδότηση ή όχι της επιχειρηματικής ιδέας.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38546"/>
            <a:ext cx="1236880" cy="98688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 cstate="print"/>
          <a:srcRect t="6798"/>
          <a:stretch/>
        </p:blipFill>
        <p:spPr>
          <a:xfrm>
            <a:off x="1631504" y="1334277"/>
            <a:ext cx="2267744" cy="1193022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4788390" y="309604"/>
            <a:ext cx="410055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600" b="1" dirty="0">
                <a:solidFill>
                  <a:schemeClr val="bg1"/>
                </a:solidFill>
                <a:latin typeface="Calibri" pitchFamily="34" charset="0"/>
              </a:rPr>
              <a:t>Πλατφόρμα Συμβουλευτικής Καθοδήγησης</a:t>
            </a:r>
            <a:br>
              <a:rPr lang="en-US" sz="16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1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E-Consulting)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08210" y="1372370"/>
            <a:ext cx="8032982" cy="904503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>
                <a:latin typeface="Calibri" pitchFamily="34" charset="0"/>
              </a:rPr>
              <a:t>Προσφερόμενα Εργαλεία:</a:t>
            </a:r>
            <a:br>
              <a:rPr lang="el-GR" sz="2400" b="1" dirty="0">
                <a:latin typeface="Calibri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Σχέδιο Μάρκετινγκ-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Marketing Plan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23458" y="2564906"/>
            <a:ext cx="8032982" cy="3600399"/>
          </a:xfrm>
        </p:spPr>
        <p:txBody>
          <a:bodyPr anchor="ctr">
            <a:normAutofit fontScale="62500" lnSpcReduction="20000"/>
          </a:bodyPr>
          <a:lstStyle/>
          <a:p>
            <a:pPr algn="just"/>
            <a:r>
              <a:rPr lang="el-GR" sz="2600" b="1" u="sng" dirty="0">
                <a:solidFill>
                  <a:schemeClr val="accent1">
                    <a:lumMod val="75000"/>
                  </a:schemeClr>
                </a:solidFill>
              </a:rPr>
              <a:t>Πού βοηθά</a:t>
            </a:r>
            <a:r>
              <a:rPr lang="el-GR" sz="2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l-GR" sz="2600" b="1" dirty="0"/>
              <a:t> </a:t>
            </a:r>
            <a:r>
              <a:rPr lang="el-GR" sz="2300" b="1" dirty="0"/>
              <a:t>αποτελεί ένα εργαλείο που επιτρέπει σε μια επιχείρηση να έχει μια ολοκληρωμένη εικόνα για την υπάρχουσα κατάσταση, αλλά και την μελλοντική πορεία της, προσδιορίζοντας όλες εκείνες τις ενέργειες </a:t>
            </a:r>
            <a:r>
              <a:rPr lang="el-GR" sz="2300" b="1" dirty="0" err="1"/>
              <a:t>marketing</a:t>
            </a:r>
            <a:r>
              <a:rPr lang="el-GR" sz="2300" b="1" dirty="0"/>
              <a:t> που πρέπει να γίνουν, προκειμένου να επιτευχθούν οι στόχοι της.</a:t>
            </a:r>
            <a:endParaRPr lang="en-US" sz="2300" b="1" dirty="0"/>
          </a:p>
          <a:p>
            <a:pPr algn="just"/>
            <a:r>
              <a:rPr lang="el-GR" sz="2600" b="1" u="sng" dirty="0">
                <a:solidFill>
                  <a:schemeClr val="accent1">
                    <a:lumMod val="75000"/>
                  </a:schemeClr>
                </a:solidFill>
              </a:rPr>
              <a:t>Λειτουργικότητες</a:t>
            </a:r>
            <a:r>
              <a:rPr lang="el-GR" sz="2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265113" lvl="1" indent="-84138" algn="just"/>
            <a:r>
              <a:rPr lang="el-GR" b="1" dirty="0"/>
              <a:t>Αποτύπωση της παρούσας κατάστασης της αγοράς και διενέργεια προβλέψεων για τις τάσεις και τη μελλοντική εξέλιξή της.</a:t>
            </a:r>
          </a:p>
          <a:p>
            <a:pPr marL="265113" lvl="1" indent="-84138" algn="just"/>
            <a:r>
              <a:rPr lang="el-GR" b="1" dirty="0"/>
              <a:t>Προβλεπόμενη θέση της επιχείρησης στην αγορά</a:t>
            </a:r>
            <a:r>
              <a:rPr lang="en-US" b="1" dirty="0"/>
              <a:t> </a:t>
            </a:r>
            <a:r>
              <a:rPr lang="el-GR" b="1" dirty="0"/>
              <a:t>και πολιτικές αντιμετώπισης των ανταγωνιστών.</a:t>
            </a:r>
          </a:p>
          <a:p>
            <a:pPr marL="265113" lvl="1" indent="-84138" algn="just"/>
            <a:r>
              <a:rPr lang="el-GR" b="1" dirty="0"/>
              <a:t>Προσαρμογή των απαιτήσεων των πελατών στα χαρακτηριστικά του σχεδιαζόμενου προϊόντος ή της υπηρεσίας.</a:t>
            </a:r>
          </a:p>
          <a:p>
            <a:pPr marL="265113" lvl="1" indent="-84138" algn="just"/>
            <a:r>
              <a:rPr lang="el-GR" b="1" dirty="0"/>
              <a:t>Προσδιορισμός της διάρκειας του κύκλου ζωής του σχεδιαζόμενου προϊόντος ή της υπηρεσίας.</a:t>
            </a:r>
          </a:p>
          <a:p>
            <a:pPr marL="265113" lvl="1" indent="-84138" algn="just"/>
            <a:r>
              <a:rPr lang="el-GR" b="1" dirty="0"/>
              <a:t>Εκτίμηση της ικανότητας της επιχείρησης να προσαρμόζεται στις ενδεχόμενες μεταβολές της αγοράς και να αποκτά σημαντικά οφέλη από τις σχετικές κινήσεις της.</a:t>
            </a:r>
          </a:p>
          <a:p>
            <a:pPr marL="265113" lvl="1" indent="-84138" algn="just"/>
            <a:r>
              <a:rPr lang="el-GR" b="1" dirty="0"/>
              <a:t>Εκτίμηση της ανθρώπινης επιδεξιότητας σε ό,τι αφορά την εξερεύνηση νέων και πιο αποτελεσματικών αγορών.</a:t>
            </a:r>
          </a:p>
          <a:p>
            <a:pPr marL="265113" lvl="1" indent="-84138" algn="just"/>
            <a:r>
              <a:rPr lang="el-GR" b="1" dirty="0"/>
              <a:t>Ανάλυση της εμπορικής πολιτικής που θα πρέπει ακολουθήσει η επιχείρηση, όπου περιλαμβάνονται στοιχεία, όπως η τιμολόγηση, το σημείο διάθεσης του προϊόντος ή της υπηρεσίας, πρόβλεψη για σχέδια προώθησης και προβολής.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38546"/>
            <a:ext cx="1236880" cy="986888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4788390" y="309604"/>
            <a:ext cx="410055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600" b="1" dirty="0">
                <a:solidFill>
                  <a:schemeClr val="bg1"/>
                </a:solidFill>
                <a:latin typeface="Calibri" pitchFamily="34" charset="0"/>
              </a:rPr>
              <a:t>Πλατφόρμα Συμβουλευτικής Καθοδήγησης</a:t>
            </a:r>
            <a:br>
              <a:rPr lang="en-US" sz="16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1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E-Consulting)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5" cstate="print"/>
          <a:srcRect b="7919"/>
          <a:stretch/>
        </p:blipFill>
        <p:spPr>
          <a:xfrm>
            <a:off x="1579713" y="1241458"/>
            <a:ext cx="211034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8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6630" y="1274216"/>
            <a:ext cx="8032982" cy="948041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>
                <a:latin typeface="Calibri" pitchFamily="34" charset="0"/>
              </a:rPr>
              <a:t>Υπηρεσία</a:t>
            </a:r>
            <a:r>
              <a:rPr lang="en-US" sz="2400" b="1" dirty="0">
                <a:latin typeface="Calibri" pitchFamily="34" charset="0"/>
              </a:rPr>
              <a:t> E-Consulting</a:t>
            </a:r>
            <a:br>
              <a:rPr lang="el-GR" sz="2400" b="1" dirty="0">
                <a:latin typeface="Calibri" pitchFamily="34" charset="0"/>
              </a:rPr>
            </a:b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Πρόσβαση &amp; Εγγραφή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28044" y="2204865"/>
            <a:ext cx="6213148" cy="3930309"/>
          </a:xfrm>
        </p:spPr>
        <p:txBody>
          <a:bodyPr anchor="ctr">
            <a:normAutofit/>
          </a:bodyPr>
          <a:lstStyle/>
          <a:p>
            <a:pPr algn="just"/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Δικαίωμα χρήσης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sz="1600" b="1" dirty="0"/>
              <a:t>οποιαδήποτε επιχείρηση, η οποία είναι ταμειακά ενήμερη στο οικείο Επιμελητήριο.</a:t>
            </a:r>
            <a:endParaRPr lang="en-US" sz="1600" b="1" dirty="0"/>
          </a:p>
          <a:p>
            <a:pPr algn="just"/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Διαδικασία Εγγραφής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49263" lvl="1" indent="-350838" algn="just">
              <a:buFont typeface="+mj-lt"/>
              <a:buAutoNum type="arabicPeriod"/>
            </a:pPr>
            <a:r>
              <a:rPr lang="el-GR" sz="1600" b="1" dirty="0"/>
              <a:t>Η επιχείρηση εισάγει τον Α.Φ.Μ. της.</a:t>
            </a:r>
          </a:p>
          <a:p>
            <a:pPr marL="449263" lvl="1" indent="-350838" algn="just">
              <a:buFont typeface="+mj-lt"/>
              <a:buAutoNum type="arabicPeriod"/>
            </a:pPr>
            <a:r>
              <a:rPr lang="el-GR" sz="1600" b="1" dirty="0"/>
              <a:t>Το σύστημα εκτελεί έλεγχο στοιχείων της επιχείρησης (βάσει του Γ.Ε.ΜΗ.) και έλεγχο της ταμειακής της ενημερότητας στο οικείο Επιμελητήριο.</a:t>
            </a:r>
          </a:p>
          <a:p>
            <a:pPr marL="449263" lvl="1" indent="-350838" algn="just">
              <a:buFont typeface="+mj-lt"/>
              <a:buAutoNum type="arabicPeriod"/>
            </a:pPr>
            <a:r>
              <a:rPr lang="el-GR" sz="1600" b="1" dirty="0"/>
              <a:t>Το σύστημα προβάλλει τα στοιχεία της επιχείρησης.</a:t>
            </a:r>
          </a:p>
          <a:p>
            <a:pPr marL="449263" lvl="1" indent="-350838" algn="just">
              <a:buFont typeface="+mj-lt"/>
              <a:buAutoNum type="arabicPeriod"/>
            </a:pPr>
            <a:r>
              <a:rPr lang="el-GR" sz="1600" b="1" dirty="0"/>
              <a:t>Η επιχείρηση εισάγει Ονοματεπώνυμο Χρήστη και</a:t>
            </a:r>
            <a:r>
              <a:rPr lang="en-US" sz="1600" b="1" dirty="0"/>
              <a:t> email</a:t>
            </a:r>
            <a:r>
              <a:rPr lang="el-GR" sz="1600" b="1" dirty="0"/>
              <a:t>.</a:t>
            </a:r>
            <a:endParaRPr lang="en-US" sz="1600" b="1" dirty="0"/>
          </a:p>
          <a:p>
            <a:pPr marL="449263" lvl="1" indent="-350838" algn="just">
              <a:buFont typeface="+mj-lt"/>
              <a:buAutoNum type="arabicPeriod"/>
            </a:pPr>
            <a:r>
              <a:rPr lang="el-GR" sz="1600" b="1" dirty="0"/>
              <a:t>Η εγγραφή ολοκληρώνεται με αυτοματοποιημένη αποστολή </a:t>
            </a:r>
            <a:r>
              <a:rPr lang="en-US" sz="1600" b="1" dirty="0"/>
              <a:t>email </a:t>
            </a:r>
            <a:r>
              <a:rPr lang="el-GR" sz="1600" b="1" dirty="0"/>
              <a:t>επιβεβαίωσης.</a:t>
            </a:r>
          </a:p>
          <a:p>
            <a:pPr marL="449263" lvl="1" indent="-350838" algn="just">
              <a:buFont typeface="+mj-lt"/>
              <a:buAutoNum type="arabicPeriod"/>
            </a:pPr>
            <a:r>
              <a:rPr lang="el-GR" sz="1600" b="1" dirty="0"/>
              <a:t>Η επιχείρηση έχει πλέον αποκτήσει πρόσβαση στο σύστημα και έχει δυνατότητα αλλαγής ή/και ανάκτησης κωδικού (</a:t>
            </a:r>
            <a:r>
              <a:rPr lang="en-US" sz="1600" b="1" dirty="0"/>
              <a:t>password reminder)</a:t>
            </a:r>
            <a:r>
              <a:rPr lang="el-GR" sz="1600" b="1" dirty="0"/>
              <a:t>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157231"/>
            <a:ext cx="8297307" cy="121513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58" y="6165305"/>
            <a:ext cx="8156154" cy="6075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38546"/>
            <a:ext cx="1236880" cy="986888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4788390" y="309604"/>
            <a:ext cx="410055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600" b="1" dirty="0">
                <a:solidFill>
                  <a:schemeClr val="bg1"/>
                </a:solidFill>
                <a:latin typeface="Calibri" pitchFamily="34" charset="0"/>
              </a:rPr>
              <a:t>Πλατφόρμα Συμβουλευτικής Καθοδήγησης</a:t>
            </a:r>
            <a:br>
              <a:rPr lang="en-US" sz="16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1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E-Consulting)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2049" name="Εικόνα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60" b="24664"/>
          <a:stretch/>
        </p:blipFill>
        <p:spPr bwMode="auto">
          <a:xfrm>
            <a:off x="1573910" y="1340769"/>
            <a:ext cx="2232000" cy="951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6421" y="101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46421" y="1240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6"/>
          <a:srcRect l="-1" r="57642"/>
          <a:stretch/>
        </p:blipFill>
        <p:spPr bwMode="auto">
          <a:xfrm>
            <a:off x="1573910" y="2342334"/>
            <a:ext cx="2232000" cy="2151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7"/>
          <a:srcRect t="8787"/>
          <a:stretch/>
        </p:blipFill>
        <p:spPr>
          <a:xfrm>
            <a:off x="1573910" y="4541376"/>
            <a:ext cx="2232000" cy="155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60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871864" y="5004465"/>
            <a:ext cx="6589712" cy="1281112"/>
          </a:xfrm>
        </p:spPr>
        <p:txBody>
          <a:bodyPr/>
          <a:lstStyle/>
          <a:p>
            <a:pPr algn="ctr"/>
            <a:r>
              <a:rPr lang="el-GR" sz="3200" b="1" dirty="0">
                <a:solidFill>
                  <a:srgbClr val="008FFA"/>
                </a:solidFill>
              </a:rPr>
              <a:t>Αναβαθμισμένο ΓΕΜΗ</a:t>
            </a:r>
            <a:br>
              <a:rPr lang="el-GR" sz="3200" b="1" dirty="0">
                <a:solidFill>
                  <a:srgbClr val="008FFA"/>
                </a:solidFill>
              </a:rPr>
            </a:br>
            <a:endParaRPr lang="el-GR" sz="3200" b="1" dirty="0">
              <a:solidFill>
                <a:srgbClr val="008FFA"/>
              </a:solidFill>
            </a:endParaRP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2063552" y="1658988"/>
            <a:ext cx="6912768" cy="489654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Στην κατεύθυνση της διευκόλυνσης των Επιχειρήσεων, η </a:t>
            </a:r>
            <a:r>
              <a:rPr lang="el-GR" dirty="0" err="1"/>
              <a:t>διεπαφή</a:t>
            </a:r>
            <a:r>
              <a:rPr lang="el-GR" dirty="0"/>
              <a:t> ανανεώθηκε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b="1" dirty="0"/>
              <a:t>αλλά διατήρησε τη δομή και τις επιλογές στα οποία έχει εκπαιδευτεί ο χρήστης</a:t>
            </a:r>
            <a:r>
              <a:rPr lang="el-GR" dirty="0"/>
              <a:t> </a:t>
            </a:r>
            <a:endParaRPr lang="en-US" dirty="0"/>
          </a:p>
          <a:p>
            <a:r>
              <a:rPr lang="el-GR" u="sng" dirty="0"/>
              <a:t>Κύριες διαφοροποιήσεις</a:t>
            </a:r>
          </a:p>
          <a:p>
            <a:pPr lvl="1"/>
            <a:r>
              <a:rPr lang="el-GR" dirty="0"/>
              <a:t>Μοντέρνο Περιβάλλον</a:t>
            </a:r>
          </a:p>
          <a:p>
            <a:pPr lvl="1"/>
            <a:r>
              <a:rPr lang="el-GR" dirty="0"/>
              <a:t>Νέες Δομές Σχέσεων μεταξύ Εταιρειών και Φυσικών Προσώπων</a:t>
            </a:r>
          </a:p>
          <a:p>
            <a:pPr lvl="1"/>
            <a:r>
              <a:rPr lang="el-GR" dirty="0"/>
              <a:t>Νέα Δομή για Ισολογισμούς – Ελεγκτές</a:t>
            </a:r>
            <a:endParaRPr lang="en-US" dirty="0"/>
          </a:p>
          <a:p>
            <a:pPr lvl="1"/>
            <a:r>
              <a:rPr lang="el-GR" dirty="0"/>
              <a:t>Σύνδεση Μητρικών με Υποκαταστήματα</a:t>
            </a:r>
          </a:p>
          <a:p>
            <a:r>
              <a:rPr lang="el-GR" u="sng" dirty="0"/>
              <a:t>Νέα δημοσιότητα </a:t>
            </a:r>
            <a:r>
              <a:rPr lang="el-GR" dirty="0"/>
              <a:t>	</a:t>
            </a:r>
          </a:p>
          <a:p>
            <a:pPr lvl="1"/>
            <a:r>
              <a:rPr lang="el-GR" dirty="0"/>
              <a:t>Επιπλέον στοιχεία</a:t>
            </a:r>
          </a:p>
          <a:p>
            <a:pPr lvl="1"/>
            <a:r>
              <a:rPr lang="el-GR" dirty="0"/>
              <a:t>Ευκολότερη αναζήτηση</a:t>
            </a:r>
          </a:p>
          <a:p>
            <a:pPr lvl="1"/>
            <a:r>
              <a:rPr lang="el-GR" dirty="0"/>
              <a:t>Κατηγοριοποίηση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37" y="0"/>
            <a:ext cx="9088987" cy="1595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9" y="6251749"/>
            <a:ext cx="8352540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1847529" y="1412776"/>
            <a:ext cx="6592887" cy="489654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l-GR" u="sng" dirty="0"/>
              <a:t>Διασύνδεση των εμπορικών Μητρώων της Ευρώπης</a:t>
            </a:r>
          </a:p>
          <a:p>
            <a:pPr lvl="1"/>
            <a:r>
              <a:rPr lang="el-GR" dirty="0"/>
              <a:t>Στο πρώτο </a:t>
            </a:r>
            <a:r>
              <a:rPr lang="en-US" dirty="0"/>
              <a:t>group </a:t>
            </a:r>
            <a:r>
              <a:rPr lang="el-GR" dirty="0"/>
              <a:t>ετοιμότητας </a:t>
            </a:r>
          </a:p>
          <a:p>
            <a:pPr lvl="1"/>
            <a:r>
              <a:rPr lang="el-GR" dirty="0"/>
              <a:t>Αναζήτηση σε ευρωπαϊκό επίπεδο</a:t>
            </a:r>
          </a:p>
          <a:p>
            <a:pPr lvl="1"/>
            <a:r>
              <a:rPr lang="el-GR" dirty="0"/>
              <a:t>Ανταλλαγή κρίσιμων ενημερώσεων</a:t>
            </a:r>
            <a:endParaRPr lang="en-US" dirty="0"/>
          </a:p>
          <a:p>
            <a:pPr lvl="1"/>
            <a:endParaRPr lang="el-GR" dirty="0"/>
          </a:p>
          <a:p>
            <a:r>
              <a:rPr lang="el-GR" u="sng" dirty="0"/>
              <a:t>Εξωστρέφεια ΓΕΜΗ - </a:t>
            </a:r>
            <a:r>
              <a:rPr lang="el-GR" u="sng" dirty="0" err="1"/>
              <a:t>Διαλειτουργικότητα</a:t>
            </a:r>
            <a:endParaRPr lang="el-GR" u="sng" dirty="0"/>
          </a:p>
          <a:p>
            <a:pPr lvl="1"/>
            <a:r>
              <a:rPr lang="en-US" dirty="0"/>
              <a:t>Web Services </a:t>
            </a:r>
            <a:r>
              <a:rPr lang="el-GR" dirty="0"/>
              <a:t>με φορείς </a:t>
            </a:r>
          </a:p>
          <a:p>
            <a:pPr lvl="1"/>
            <a:r>
              <a:rPr lang="el-GR" dirty="0"/>
              <a:t>Μείωση γραφειοκρατίας</a:t>
            </a:r>
          </a:p>
          <a:p>
            <a:pPr lvl="1"/>
            <a:r>
              <a:rPr lang="el-GR" dirty="0"/>
              <a:t>Γρηγορότερη εξυπηρέτηση του Επιχειρηματία</a:t>
            </a:r>
            <a:endParaRPr lang="en-US" dirty="0"/>
          </a:p>
          <a:p>
            <a:pPr lvl="1"/>
            <a:endParaRPr lang="el-GR" dirty="0"/>
          </a:p>
          <a:p>
            <a:r>
              <a:rPr lang="el-GR" u="sng" dirty="0"/>
              <a:t>Νέες Υπηρεσίες</a:t>
            </a:r>
          </a:p>
          <a:p>
            <a:pPr lvl="1"/>
            <a:r>
              <a:rPr lang="el-GR" dirty="0"/>
              <a:t>Ανοιχτά Δεδομένα</a:t>
            </a:r>
          </a:p>
          <a:p>
            <a:pPr lvl="1"/>
            <a:r>
              <a:rPr lang="el-GR" dirty="0"/>
              <a:t>Στατιστικά επιχειρηματικότητας</a:t>
            </a:r>
          </a:p>
          <a:p>
            <a:pPr lvl="1"/>
            <a:r>
              <a:rPr lang="el-GR" dirty="0"/>
              <a:t>Αυτοματοποιημένες Καταχωρίσεις χωρίς παρέμβαση υπαλλήλου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37" y="0"/>
            <a:ext cx="9088987" cy="1595636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 bwMode="auto">
          <a:xfrm>
            <a:off x="5203868" y="4110361"/>
            <a:ext cx="6589712" cy="18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el-GR" sz="3200" b="1" dirty="0">
                <a:solidFill>
                  <a:srgbClr val="008FFA"/>
                </a:solidFill>
              </a:rPr>
              <a:t>Αναβαθμισμένο ΓΕΜΗ</a:t>
            </a:r>
            <a:br>
              <a:rPr lang="el-GR" sz="3200" b="1" dirty="0">
                <a:solidFill>
                  <a:srgbClr val="008FFA"/>
                </a:solidFill>
              </a:rPr>
            </a:br>
            <a:endParaRPr lang="el-GR" sz="3200" b="1" dirty="0">
              <a:solidFill>
                <a:srgbClr val="008FF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59" y="6248576"/>
            <a:ext cx="8352540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017" y="1784412"/>
            <a:ext cx="7886700" cy="4627774"/>
          </a:xfrm>
        </p:spPr>
        <p:txBody>
          <a:bodyPr>
            <a:normAutofit/>
          </a:bodyPr>
          <a:lstStyle/>
          <a:p>
            <a:r>
              <a:rPr lang="el-GR" dirty="0"/>
              <a:t>Σύσταση χωρίς επίσκεψη σε κάποια υπηρεσία</a:t>
            </a:r>
          </a:p>
          <a:p>
            <a:r>
              <a:rPr lang="el-GR" dirty="0"/>
              <a:t>Ολοκλήρωση διαδικασίας μόνο μέσω διαδικτύου</a:t>
            </a:r>
          </a:p>
          <a:p>
            <a:r>
              <a:rPr lang="el-GR" dirty="0"/>
              <a:t>Χρήση ψηφιακής υπογραφής</a:t>
            </a:r>
          </a:p>
          <a:p>
            <a:r>
              <a:rPr lang="el-GR" dirty="0"/>
              <a:t>Πρότυπα καταστατικά</a:t>
            </a:r>
          </a:p>
          <a:p>
            <a:r>
              <a:rPr lang="el-GR" dirty="0"/>
              <a:t>Αυτόματη εγγραφή σε ΓΕΜΗ, </a:t>
            </a:r>
            <a:r>
              <a:rPr lang="en-US" dirty="0"/>
              <a:t>TAXIS, </a:t>
            </a:r>
            <a:r>
              <a:rPr lang="el-GR" dirty="0"/>
              <a:t>ΕΠΙΜΕΛΗΤΗΡΙΟ</a:t>
            </a:r>
          </a:p>
          <a:p>
            <a:r>
              <a:rPr lang="el-GR" dirty="0"/>
              <a:t>Εγγραφή Επιχείρησης στον ΕΦΚΑ</a:t>
            </a:r>
            <a:endParaRPr lang="en-US" dirty="0"/>
          </a:p>
          <a:p>
            <a:r>
              <a:rPr lang="el-GR" dirty="0"/>
              <a:t>Ρεκόρ χρόνου σύστασης ΙΚΕ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b="1" dirty="0">
                <a:sym typeface="Wingdings" panose="05000000000000000000" pitchFamily="2" charset="2"/>
              </a:rPr>
              <a:t>5 λεπτά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35" y="95052"/>
            <a:ext cx="9088987" cy="1595636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 bwMode="auto">
          <a:xfrm>
            <a:off x="4367808" y="5239715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el-GR" sz="3200" b="1" dirty="0">
                <a:solidFill>
                  <a:srgbClr val="008FFA"/>
                </a:solidFill>
              </a:rPr>
              <a:t>Ηλεκτρονική Σύσταση – </a:t>
            </a:r>
            <a:r>
              <a:rPr lang="en-US" sz="3200" b="1" dirty="0">
                <a:solidFill>
                  <a:srgbClr val="008FFA"/>
                </a:solidFill>
              </a:rPr>
              <a:t>e-YMS</a:t>
            </a:r>
            <a:endParaRPr lang="el-GR" sz="3200" b="1" dirty="0">
              <a:solidFill>
                <a:srgbClr val="008FF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97" y="6250432"/>
            <a:ext cx="8352540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56E477-6E54-4833-B1E4-56C1AC66C5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8890" y="2084658"/>
            <a:ext cx="2665838" cy="735800"/>
          </a:xfrm>
        </p:spPr>
        <p:txBody>
          <a:bodyPr/>
          <a:lstStyle/>
          <a:p>
            <a:r>
              <a:rPr lang="en-US" sz="2250" dirty="0"/>
              <a:t>Doing Business 2020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F07C326-ECF8-41DF-9B2E-D430DEFF9A6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2152651" y="2603636"/>
            <a:ext cx="3405675" cy="2828138"/>
          </a:xfrm>
        </p:spPr>
        <p:txBody>
          <a:bodyPr>
            <a:normAutofit/>
          </a:bodyPr>
          <a:lstStyle/>
          <a:p>
            <a:r>
              <a:rPr lang="en-US" sz="1800" dirty="0"/>
              <a:t>To </a:t>
            </a:r>
            <a:r>
              <a:rPr lang="el-GR" sz="1800" dirty="0"/>
              <a:t>ΓΕΜΗ κατέλαβε την</a:t>
            </a:r>
            <a:r>
              <a:rPr lang="en-US" sz="1800" dirty="0"/>
              <a:t> 11</a:t>
            </a:r>
            <a:r>
              <a:rPr lang="el-GR" sz="1800" baseline="30000" dirty="0"/>
              <a:t>η</a:t>
            </a:r>
            <a:r>
              <a:rPr lang="el-GR" sz="1800" dirty="0"/>
              <a:t> θέση στην παγκόσμια κατάταξη στο </a:t>
            </a:r>
            <a:r>
              <a:rPr lang="en-US" sz="1800" dirty="0"/>
              <a:t>Doing Business Report 2020 (Starting a Business)</a:t>
            </a:r>
          </a:p>
          <a:p>
            <a:r>
              <a:rPr lang="el-GR" sz="1800" dirty="0"/>
              <a:t>Το ΓΕΜΗ κατέλαβε την 1</a:t>
            </a:r>
            <a:r>
              <a:rPr lang="el-GR" sz="1800" baseline="30000" dirty="0"/>
              <a:t>η</a:t>
            </a:r>
            <a:r>
              <a:rPr lang="el-GR" sz="1800" dirty="0"/>
              <a:t> θέση στην Ευρώπη στο</a:t>
            </a:r>
            <a:r>
              <a:rPr lang="en-US" sz="1800" dirty="0"/>
              <a:t> Doing Business Report 2020 (Starting a Business)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noProof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432125-2B7A-42E4-8AE0-79559A0082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27275" y="1915078"/>
            <a:ext cx="3078791" cy="670496"/>
          </a:xfrm>
        </p:spPr>
        <p:txBody>
          <a:bodyPr>
            <a:noAutofit/>
          </a:bodyPr>
          <a:lstStyle/>
          <a:p>
            <a:r>
              <a:rPr lang="en-US" sz="2250" dirty="0">
                <a:solidFill>
                  <a:schemeClr val="accent1"/>
                </a:solidFill>
              </a:rPr>
              <a:t>IMD World Digital Competitiveness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11E1D64-13B1-45CD-A29D-47462279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040" y="2573016"/>
            <a:ext cx="3809597" cy="2641535"/>
          </a:xfrm>
        </p:spPr>
        <p:txBody>
          <a:bodyPr>
            <a:noAutofit/>
          </a:bodyPr>
          <a:lstStyle/>
          <a:p>
            <a:r>
              <a:rPr lang="en-US" sz="1800" dirty="0"/>
              <a:t>To </a:t>
            </a:r>
            <a:r>
              <a:rPr lang="el-GR" sz="1800" dirty="0"/>
              <a:t>ΓΕΜΗ κατέλαβε την</a:t>
            </a:r>
            <a:r>
              <a:rPr lang="en-US" sz="1800" dirty="0"/>
              <a:t> 6</a:t>
            </a:r>
            <a:r>
              <a:rPr lang="el-GR" sz="1800" baseline="30000" dirty="0"/>
              <a:t>η</a:t>
            </a:r>
            <a:r>
              <a:rPr lang="el-GR" sz="1800" dirty="0"/>
              <a:t> θέση στη παγκόσμια κατάταξη του</a:t>
            </a:r>
            <a:r>
              <a:rPr lang="en-US" sz="1800" dirty="0"/>
              <a:t> IMD World Digital Competitiveness Index 2020 (sub index Regulatory framework/Starting a Business)</a:t>
            </a:r>
          </a:p>
          <a:p>
            <a:r>
              <a:rPr lang="el-GR" sz="1800" dirty="0"/>
              <a:t>Το ΓΕΜΗ κατέλαβε την 1</a:t>
            </a:r>
            <a:r>
              <a:rPr lang="el-GR" sz="1800" baseline="30000" dirty="0"/>
              <a:t>η</a:t>
            </a:r>
            <a:r>
              <a:rPr lang="el-GR" sz="1800" dirty="0"/>
              <a:t> θέση στην Ευρώπη στο </a:t>
            </a:r>
            <a:r>
              <a:rPr lang="en-US" sz="1800" dirty="0"/>
              <a:t>IMD World Digital Competitiveness Index 2020 (sub index Regulatory framework/Starting a Business)</a:t>
            </a:r>
          </a:p>
          <a:p>
            <a:endParaRPr lang="en-US" sz="18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525D2-29EF-4156-8E05-4971770BF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35C36F-AD47-4C31-8378-3812903F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35" y="95052"/>
            <a:ext cx="9088987" cy="1595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C1245-F6A6-4A1A-8CE3-BB70D642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97" y="6250432"/>
            <a:ext cx="8352540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07" y="-5680"/>
            <a:ext cx="9088987" cy="1595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4304" y="1497559"/>
            <a:ext cx="21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solidFill>
                  <a:srgbClr val="008FFA"/>
                </a:solidFill>
              </a:rPr>
              <a:t>ΣΥΣΤΑΣΕΙΣ – ΔΙΑΓΡΑΦΕΣ</a:t>
            </a:r>
          </a:p>
          <a:p>
            <a:pPr algn="ctr"/>
            <a:r>
              <a:rPr lang="el-GR" sz="1600" dirty="0">
                <a:solidFill>
                  <a:srgbClr val="008FFA"/>
                </a:solidFill>
              </a:rPr>
              <a:t>2021</a:t>
            </a:r>
          </a:p>
          <a:p>
            <a:pPr algn="ctr"/>
            <a:endParaRPr lang="el-GR" sz="1600" dirty="0">
              <a:solidFill>
                <a:srgbClr val="008FF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4531" y="3429001"/>
            <a:ext cx="32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solidFill>
                  <a:srgbClr val="008FFA"/>
                </a:solidFill>
              </a:rPr>
              <a:t>Πλήθος Αιτήσεων Μεταβολής - 2021</a:t>
            </a:r>
          </a:p>
          <a:p>
            <a:pPr algn="ctr"/>
            <a:endParaRPr lang="el-GR" sz="1600" dirty="0">
              <a:solidFill>
                <a:srgbClr val="008FF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533" y="1842505"/>
            <a:ext cx="2985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8FFA"/>
                </a:solidFill>
              </a:rPr>
              <a:t>Μέσοι Χρόνοι Σύστασης 2021</a:t>
            </a:r>
          </a:p>
          <a:p>
            <a:r>
              <a:rPr lang="el-GR" dirty="0">
                <a:solidFill>
                  <a:srgbClr val="008FFA"/>
                </a:solidFill>
              </a:rPr>
              <a:t>ΑΕ	</a:t>
            </a:r>
            <a:r>
              <a:rPr lang="el-GR" dirty="0">
                <a:solidFill>
                  <a:srgbClr val="008FFA"/>
                </a:solidFill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008FFA"/>
                </a:solidFill>
              </a:rPr>
              <a:t>25 ώρες</a:t>
            </a:r>
          </a:p>
          <a:p>
            <a:r>
              <a:rPr lang="el-GR" dirty="0">
                <a:solidFill>
                  <a:srgbClr val="008FFA"/>
                </a:solidFill>
              </a:rPr>
              <a:t>ΕΠΕ 	</a:t>
            </a:r>
            <a:r>
              <a:rPr lang="el-GR" dirty="0">
                <a:solidFill>
                  <a:srgbClr val="008FFA"/>
                </a:solidFill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008FFA"/>
                </a:solidFill>
              </a:rPr>
              <a:t>16 ώρες</a:t>
            </a:r>
          </a:p>
          <a:p>
            <a:r>
              <a:rPr lang="el-GR" dirty="0">
                <a:solidFill>
                  <a:srgbClr val="008FFA"/>
                </a:solidFill>
              </a:rPr>
              <a:t>ΙΚΕ 	</a:t>
            </a:r>
            <a:r>
              <a:rPr lang="el-GR" dirty="0">
                <a:solidFill>
                  <a:srgbClr val="008FFA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008FFA"/>
                </a:solidFill>
              </a:rPr>
              <a:t> 3 ώρες </a:t>
            </a:r>
          </a:p>
          <a:p>
            <a:r>
              <a:rPr lang="el-GR" dirty="0">
                <a:solidFill>
                  <a:srgbClr val="008FFA"/>
                </a:solidFill>
              </a:rPr>
              <a:t>ΟΕ/ΕΕ 	</a:t>
            </a:r>
            <a:r>
              <a:rPr lang="el-GR" dirty="0">
                <a:solidFill>
                  <a:srgbClr val="008FFA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008FFA"/>
                </a:solidFill>
              </a:rPr>
              <a:t> 19 ώρες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0113" y="5049711"/>
            <a:ext cx="317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>
                <a:solidFill>
                  <a:srgbClr val="008FFA"/>
                </a:solidFill>
              </a:rPr>
              <a:t>Μέσος Χρόνος Διεκπεραίωσης: </a:t>
            </a:r>
          </a:p>
          <a:p>
            <a:pPr algn="r"/>
            <a:r>
              <a:rPr lang="el-GR" dirty="0">
                <a:solidFill>
                  <a:srgbClr val="008FFA"/>
                </a:solidFill>
              </a:rPr>
              <a:t>2 ημέρες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9" y="6251749"/>
            <a:ext cx="8352540" cy="607569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2ACC348-13FF-4E74-A7CC-6FAC65424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49840"/>
              </p:ext>
            </p:extLst>
          </p:nvPr>
        </p:nvGraphicFramePr>
        <p:xfrm>
          <a:off x="1559414" y="2179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4034596-743F-4296-86BB-EE47E8B17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099321"/>
              </p:ext>
            </p:extLst>
          </p:nvPr>
        </p:nvGraphicFramePr>
        <p:xfrm>
          <a:off x="6217650" y="3827928"/>
          <a:ext cx="4129999" cy="242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29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2996953"/>
            <a:ext cx="7772400" cy="1470025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Ανταποδοτικές Υπηρεσίες </a:t>
            </a:r>
            <a:b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προς τις Επιχειρήσεις - Μέλη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006864"/>
            <a:ext cx="835292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423593" y="2276872"/>
            <a:ext cx="7225315" cy="30963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l-GR" sz="2400" b="0" dirty="0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Δημιουργία των κατάλληλων δομών και προτύπων για την </a:t>
            </a:r>
            <a:r>
              <a:rPr lang="el-GR" sz="2600" dirty="0">
                <a:solidFill>
                  <a:srgbClr val="006AAE"/>
                </a:solidFill>
                <a:latin typeface="+mn-lt"/>
                <a:ea typeface="Roboto Light" charset="0"/>
                <a:cs typeface="Roboto Light" charset="0"/>
              </a:rPr>
              <a:t>ανάπτυξη και παροχή από τα Επιμελητήρια</a:t>
            </a:r>
            <a:r>
              <a:rPr lang="el-GR" sz="2600" b="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 </a:t>
            </a:r>
            <a:r>
              <a:rPr lang="el-GR" sz="2400" b="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των απαραίτητων για την ύπαρξη και τη βιωσιμότητά τους</a:t>
            </a:r>
            <a:r>
              <a:rPr lang="el-GR" sz="2600" b="0" dirty="0">
                <a:solidFill>
                  <a:srgbClr val="006AAE"/>
                </a:solidFill>
                <a:latin typeface="+mn-lt"/>
                <a:ea typeface="Roboto Light" charset="0"/>
                <a:cs typeface="Roboto Light" charset="0"/>
              </a:rPr>
              <a:t> </a:t>
            </a:r>
            <a:r>
              <a:rPr lang="el-GR" sz="2600" dirty="0">
                <a:solidFill>
                  <a:srgbClr val="006AAE"/>
                </a:solidFill>
                <a:latin typeface="+mn-lt"/>
                <a:ea typeface="Roboto Light" charset="0"/>
                <a:cs typeface="Roboto Light" charset="0"/>
              </a:rPr>
              <a:t>ανταποδοτικών υπηρεσιών </a:t>
            </a:r>
            <a:r>
              <a:rPr lang="el-GR" sz="2400" b="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προς τις επιχειρήσεις-μέλη τους.</a:t>
            </a:r>
          </a:p>
          <a:p>
            <a:pPr algn="just">
              <a:lnSpc>
                <a:spcPct val="100000"/>
              </a:lnSpc>
            </a:pPr>
            <a:r>
              <a:rPr lang="el-GR" sz="2400" b="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l-GR" sz="2400" b="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Παρακάτω θα αναφερθούν - ενδεικτικά -</a:t>
            </a:r>
            <a:r>
              <a:rPr lang="el-GR" sz="240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 </a:t>
            </a:r>
            <a:r>
              <a:rPr lang="el-GR" sz="2400" b="0" dirty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κάποιες από αυτές.</a:t>
            </a:r>
            <a:endParaRPr lang="en-US" sz="2400" b="0" dirty="0">
              <a:solidFill>
                <a:schemeClr val="tx1">
                  <a:alpha val="7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881" y="1331770"/>
            <a:ext cx="14878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Σκοπός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5625"/>
            <a:ext cx="8064897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54" y="6165305"/>
            <a:ext cx="8018486" cy="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995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1787</Words>
  <Application>Microsoft Office PowerPoint</Application>
  <PresentationFormat>Ευρεία οθόνη</PresentationFormat>
  <Paragraphs>180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linea-basic-10</vt:lpstr>
      <vt:lpstr>SF UI Display Thin</vt:lpstr>
      <vt:lpstr>Wingdings</vt:lpstr>
      <vt:lpstr>Θέμα του Office</vt:lpstr>
      <vt:lpstr>Παρουσίαση του PowerPoint</vt:lpstr>
      <vt:lpstr>Γενικό Εμπορικό Μητρώο  και Υπηρεσία Μιας Στάσης</vt:lpstr>
      <vt:lpstr>Αναβαθμισμένο ΓΕΜΗ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Ανταποδοτικές Υπηρεσίες  προς τις Επιχειρήσεις - Μέλη</vt:lpstr>
      <vt:lpstr>Παρουσίαση του PowerPoint</vt:lpstr>
      <vt:lpstr>Παρουσίαση του PowerPoint</vt:lpstr>
      <vt:lpstr>Παρουσίαση του PowerPoint</vt:lpstr>
      <vt:lpstr>Τι είναι ψηφιακή υπογραφή;</vt:lpstr>
      <vt:lpstr>Πλεονεκτήματα της ψηφιακής υπογραφής νέας γενιάς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Υπηρεσία Επιχειρηματικής Διαδικτύωσης (https://businessplatform.uhc.gr) </vt:lpstr>
      <vt:lpstr> Υπηρεσία Επιχειρηματικής Διαδικτύωσης:  </vt:lpstr>
      <vt:lpstr>Πλατφόρμα Συμβουλευτικής Καθοδήγησης (E-Consulting  -  https://e-consulting.uhc.gr)</vt:lpstr>
      <vt:lpstr>Πλατφόρμα Συμβουλευτικής Καθοδήγησης (E-Consulting  -  https://e-consulting.uhc.gr)</vt:lpstr>
      <vt:lpstr>Προσφερόμενα Εργαλεία: Επιχειρηματικό Σχέδιο - Business Plan</vt:lpstr>
      <vt:lpstr>Προσφερόμενα Εργαλεία: Σχέδιο Μάρκετινγκ- Marketing Plan</vt:lpstr>
      <vt:lpstr>Υπηρεσία E-Consulting Πρόσβαση &amp; Εγγραφή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Vasilis</cp:lastModifiedBy>
  <cp:revision>11</cp:revision>
  <cp:lastPrinted>2022-03-02T13:32:23Z</cp:lastPrinted>
  <dcterms:created xsi:type="dcterms:W3CDTF">2021-09-09T12:15:09Z</dcterms:created>
  <dcterms:modified xsi:type="dcterms:W3CDTF">2022-03-09T14:05:30Z</dcterms:modified>
</cp:coreProperties>
</file>